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65" r:id="rId4"/>
    <p:sldId id="266" r:id="rId5"/>
    <p:sldId id="258" r:id="rId6"/>
    <p:sldId id="267" r:id="rId7"/>
    <p:sldId id="270" r:id="rId8"/>
    <p:sldId id="260" r:id="rId9"/>
    <p:sldId id="271" r:id="rId10"/>
    <p:sldId id="272" r:id="rId11"/>
    <p:sldId id="772" r:id="rId12"/>
    <p:sldId id="773" r:id="rId13"/>
    <p:sldId id="261" r:id="rId14"/>
    <p:sldId id="784" r:id="rId15"/>
    <p:sldId id="774" r:id="rId16"/>
    <p:sldId id="775" r:id="rId17"/>
    <p:sldId id="776" r:id="rId18"/>
    <p:sldId id="777" r:id="rId19"/>
    <p:sldId id="778" r:id="rId20"/>
    <p:sldId id="780" r:id="rId21"/>
    <p:sldId id="781" r:id="rId22"/>
    <p:sldId id="262" r:id="rId23"/>
    <p:sldId id="264" r:id="rId24"/>
    <p:sldId id="259" r:id="rId25"/>
    <p:sldId id="263" r:id="rId26"/>
    <p:sldId id="783" r:id="rId27"/>
    <p:sldId id="785" r:id="rId28"/>
  </p:sldIdLst>
  <p:sldSz cx="9144000" cy="6858000" type="screen4x3"/>
  <p:notesSz cx="7077075" cy="93821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8E07A"/>
    <a:srgbClr val="FFFF99"/>
    <a:srgbClr val="AFDC7E"/>
    <a:srgbClr val="43CEFF"/>
    <a:srgbClr val="8BE1FF"/>
    <a:srgbClr val="DB5003"/>
    <a:srgbClr val="FFFFFF"/>
    <a:srgbClr val="19434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651" autoAdjust="0"/>
  </p:normalViewPr>
  <p:slideViewPr>
    <p:cSldViewPr snapToGrid="0" snapToObjects="1">
      <p:cViewPr varScale="1">
        <p:scale>
          <a:sx n="75" d="100"/>
          <a:sy n="75" d="100"/>
        </p:scale>
        <p:origin x="1746"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EBC82F-C101-4651-BAB8-A4259A865E0B}"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09D3AC45-B12A-4C2B-A566-B713EF932564}">
      <dgm:prSet phldrT="[Text]" custT="1"/>
      <dgm:spPr>
        <a:solidFill>
          <a:srgbClr val="002060"/>
        </a:solidFill>
      </dgm:spPr>
      <dgm:t>
        <a:bodyPr/>
        <a:lstStyle/>
        <a:p>
          <a:r>
            <a:rPr lang="en-US" sz="1100" dirty="0"/>
            <a:t>5. Communication</a:t>
          </a:r>
        </a:p>
      </dgm:t>
    </dgm:pt>
    <dgm:pt modelId="{6669D242-60B3-4308-BC8B-B3769F137F20}" type="parTrans" cxnId="{F0A4807A-0529-481D-8034-C9E1ADAF0DA3}">
      <dgm:prSet/>
      <dgm:spPr/>
      <dgm:t>
        <a:bodyPr/>
        <a:lstStyle/>
        <a:p>
          <a:endParaRPr lang="en-US"/>
        </a:p>
      </dgm:t>
    </dgm:pt>
    <dgm:pt modelId="{F9998AAC-6260-4AE1-945D-B3CE868D36A5}" type="sibTrans" cxnId="{F0A4807A-0529-481D-8034-C9E1ADAF0DA3}">
      <dgm:prSet/>
      <dgm:spPr/>
      <dgm:t>
        <a:bodyPr/>
        <a:lstStyle/>
        <a:p>
          <a:endParaRPr lang="en-US"/>
        </a:p>
      </dgm:t>
    </dgm:pt>
    <dgm:pt modelId="{743EE0F9-DBEA-47A6-9B5C-DC32AA3E0CD6}">
      <dgm:prSet phldrT="[Text]" custT="1"/>
      <dgm:spPr>
        <a:solidFill>
          <a:schemeClr val="accent2">
            <a:lumMod val="75000"/>
          </a:schemeClr>
        </a:solidFill>
      </dgm:spPr>
      <dgm:t>
        <a:bodyPr/>
        <a:lstStyle/>
        <a:p>
          <a:r>
            <a:rPr lang="en-US" sz="1100" dirty="0"/>
            <a:t>1. Customer &amp; account understand-</a:t>
          </a:r>
          <a:r>
            <a:rPr lang="en-US" sz="1100" dirty="0" err="1"/>
            <a:t>ing</a:t>
          </a:r>
          <a:endParaRPr lang="en-US" sz="1100" dirty="0"/>
        </a:p>
      </dgm:t>
    </dgm:pt>
    <dgm:pt modelId="{FBAD33C2-2216-4979-AB8C-DABBECD318FE}" type="parTrans" cxnId="{384B4800-E0A1-4AE6-B3FD-E72597F8DE7E}">
      <dgm:prSet/>
      <dgm:spPr/>
      <dgm:t>
        <a:bodyPr/>
        <a:lstStyle/>
        <a:p>
          <a:endParaRPr lang="en-US"/>
        </a:p>
      </dgm:t>
    </dgm:pt>
    <dgm:pt modelId="{FDFABCB4-77C9-4439-BFF6-C02089C63EE3}" type="sibTrans" cxnId="{384B4800-E0A1-4AE6-B3FD-E72597F8DE7E}">
      <dgm:prSet/>
      <dgm:spPr/>
      <dgm:t>
        <a:bodyPr/>
        <a:lstStyle/>
        <a:p>
          <a:endParaRPr lang="en-US"/>
        </a:p>
      </dgm:t>
    </dgm:pt>
    <dgm:pt modelId="{F9E60C2A-9C74-45A2-BDAB-89999CA84EA5}">
      <dgm:prSet phldrT="[Text]" custT="1"/>
      <dgm:spPr>
        <a:solidFill>
          <a:schemeClr val="accent5">
            <a:lumMod val="75000"/>
          </a:schemeClr>
        </a:solidFill>
      </dgm:spPr>
      <dgm:t>
        <a:bodyPr/>
        <a:lstStyle/>
        <a:p>
          <a:r>
            <a:rPr lang="en-US" sz="1050" dirty="0"/>
            <a:t>3. Value creation &amp; offers</a:t>
          </a:r>
        </a:p>
      </dgm:t>
    </dgm:pt>
    <dgm:pt modelId="{1FBB571F-83FA-4DA9-B616-F17AB59E59E6}" type="parTrans" cxnId="{A7971D3C-08B0-48AA-80F3-E505756F5FC4}">
      <dgm:prSet/>
      <dgm:spPr/>
      <dgm:t>
        <a:bodyPr/>
        <a:lstStyle/>
        <a:p>
          <a:endParaRPr lang="en-US"/>
        </a:p>
      </dgm:t>
    </dgm:pt>
    <dgm:pt modelId="{5015C73D-9AC6-401B-8C4E-6EF9B5E5F5CB}" type="sibTrans" cxnId="{A7971D3C-08B0-48AA-80F3-E505756F5FC4}">
      <dgm:prSet/>
      <dgm:spPr>
        <a:solidFill>
          <a:schemeClr val="accent5">
            <a:lumMod val="60000"/>
            <a:lumOff val="40000"/>
          </a:schemeClr>
        </a:solidFill>
      </dgm:spPr>
      <dgm:t>
        <a:bodyPr/>
        <a:lstStyle/>
        <a:p>
          <a:endParaRPr lang="en-US"/>
        </a:p>
      </dgm:t>
    </dgm:pt>
    <dgm:pt modelId="{EF4D4385-CE7F-4CB0-A3FD-35F7B7AE3431}">
      <dgm:prSet phldrT="[Text]" custT="1"/>
      <dgm:spPr>
        <a:solidFill>
          <a:schemeClr val="accent6">
            <a:lumMod val="75000"/>
          </a:schemeClr>
        </a:solidFill>
      </dgm:spPr>
      <dgm:t>
        <a:bodyPr/>
        <a:lstStyle/>
        <a:p>
          <a:r>
            <a:rPr lang="en-US" sz="1050" dirty="0"/>
            <a:t>4. Commitment delivery &amp; measurement</a:t>
          </a:r>
        </a:p>
      </dgm:t>
    </dgm:pt>
    <dgm:pt modelId="{CC56BB2D-3CC2-4A72-A544-E392B5FDC3B7}" type="parTrans" cxnId="{00945D91-AD42-4EA3-A0A5-5ED4CD0CEFC1}">
      <dgm:prSet/>
      <dgm:spPr/>
      <dgm:t>
        <a:bodyPr/>
        <a:lstStyle/>
        <a:p>
          <a:endParaRPr lang="en-US"/>
        </a:p>
      </dgm:t>
    </dgm:pt>
    <dgm:pt modelId="{0820902C-97E2-4CB0-A409-D84F122BC7DF}" type="sibTrans" cxnId="{00945D91-AD42-4EA3-A0A5-5ED4CD0CEFC1}">
      <dgm:prSet/>
      <dgm:spPr>
        <a:solidFill>
          <a:schemeClr val="accent6">
            <a:lumMod val="60000"/>
            <a:lumOff val="40000"/>
          </a:schemeClr>
        </a:solidFill>
      </dgm:spPr>
      <dgm:t>
        <a:bodyPr/>
        <a:lstStyle/>
        <a:p>
          <a:endParaRPr lang="en-US"/>
        </a:p>
      </dgm:t>
    </dgm:pt>
    <dgm:pt modelId="{E450B60A-CA37-41EF-A438-9F43685E28ED}">
      <dgm:prSet phldrT="[Text]" custT="1"/>
      <dgm:spPr>
        <a:solidFill>
          <a:schemeClr val="accent4">
            <a:lumMod val="75000"/>
          </a:schemeClr>
        </a:solidFill>
      </dgm:spPr>
      <dgm:t>
        <a:bodyPr/>
        <a:lstStyle/>
        <a:p>
          <a:r>
            <a:rPr lang="en-US" sz="1050" dirty="0"/>
            <a:t>2. Supplier </a:t>
          </a:r>
          <a:r>
            <a:rPr lang="en-US" sz="1050" dirty="0" err="1"/>
            <a:t>organisation</a:t>
          </a:r>
          <a:r>
            <a:rPr lang="en-US" sz="1050" dirty="0"/>
            <a:t> understanding</a:t>
          </a:r>
        </a:p>
      </dgm:t>
    </dgm:pt>
    <dgm:pt modelId="{45BD5DEA-C156-422C-95EC-C5CA3DD266B6}" type="parTrans" cxnId="{240D4C0F-B323-4A03-8303-51F541959948}">
      <dgm:prSet/>
      <dgm:spPr/>
      <dgm:t>
        <a:bodyPr/>
        <a:lstStyle/>
        <a:p>
          <a:endParaRPr lang="en-US"/>
        </a:p>
      </dgm:t>
    </dgm:pt>
    <dgm:pt modelId="{CDA0CCA4-58B5-4757-B1CC-066076B92A13}" type="sibTrans" cxnId="{240D4C0F-B323-4A03-8303-51F541959948}">
      <dgm:prSet/>
      <dgm:spPr/>
      <dgm:t>
        <a:bodyPr/>
        <a:lstStyle/>
        <a:p>
          <a:endParaRPr lang="en-US"/>
        </a:p>
      </dgm:t>
    </dgm:pt>
    <dgm:pt modelId="{03220FFD-6B33-4C7A-8B30-5FB972D7C4A6}">
      <dgm:prSet phldrT="[Text]"/>
      <dgm:spPr/>
      <dgm:t>
        <a:bodyPr/>
        <a:lstStyle/>
        <a:p>
          <a:endParaRPr lang="en-US"/>
        </a:p>
      </dgm:t>
    </dgm:pt>
    <dgm:pt modelId="{EF417A7C-24BD-4D10-A6CF-6B3E7336EA6B}" type="parTrans" cxnId="{4A9106FB-1E28-412F-8C9C-7654496959F5}">
      <dgm:prSet/>
      <dgm:spPr/>
      <dgm:t>
        <a:bodyPr/>
        <a:lstStyle/>
        <a:p>
          <a:endParaRPr lang="en-US"/>
        </a:p>
      </dgm:t>
    </dgm:pt>
    <dgm:pt modelId="{A19F205A-D934-4ECE-9609-60396DA89442}" type="sibTrans" cxnId="{4A9106FB-1E28-412F-8C9C-7654496959F5}">
      <dgm:prSet/>
      <dgm:spPr/>
      <dgm:t>
        <a:bodyPr/>
        <a:lstStyle/>
        <a:p>
          <a:endParaRPr lang="en-US"/>
        </a:p>
      </dgm:t>
    </dgm:pt>
    <dgm:pt modelId="{923E46C0-085A-443E-95A4-A92E890940A2}" type="pres">
      <dgm:prSet presAssocID="{BEEBC82F-C101-4651-BAB8-A4259A865E0B}" presName="Name0" presStyleCnt="0">
        <dgm:presLayoutVars>
          <dgm:chMax val="1"/>
          <dgm:dir/>
          <dgm:animLvl val="ctr"/>
          <dgm:resizeHandles val="exact"/>
        </dgm:presLayoutVars>
      </dgm:prSet>
      <dgm:spPr/>
    </dgm:pt>
    <dgm:pt modelId="{A093FEEA-BB90-4B08-862E-4D9F18F64634}" type="pres">
      <dgm:prSet presAssocID="{09D3AC45-B12A-4C2B-A566-B713EF932564}" presName="centerShape" presStyleLbl="node0" presStyleIdx="0" presStyleCnt="1" custScaleX="114108" custScaleY="117004"/>
      <dgm:spPr/>
    </dgm:pt>
    <dgm:pt modelId="{C15FBCD3-AFA9-4470-9658-CC7785F9A22C}" type="pres">
      <dgm:prSet presAssocID="{743EE0F9-DBEA-47A6-9B5C-DC32AA3E0CD6}" presName="node" presStyleLbl="node1" presStyleIdx="0" presStyleCnt="4" custScaleX="124020" custScaleY="122915">
        <dgm:presLayoutVars>
          <dgm:bulletEnabled val="1"/>
        </dgm:presLayoutVars>
      </dgm:prSet>
      <dgm:spPr/>
    </dgm:pt>
    <dgm:pt modelId="{0C78F629-3E87-4562-AC1D-6F98CF0E8A51}" type="pres">
      <dgm:prSet presAssocID="{743EE0F9-DBEA-47A6-9B5C-DC32AA3E0CD6}" presName="dummy" presStyleCnt="0"/>
      <dgm:spPr/>
    </dgm:pt>
    <dgm:pt modelId="{56FA8A3A-0E64-48C3-8542-2FE7B90C1A6D}" type="pres">
      <dgm:prSet presAssocID="{FDFABCB4-77C9-4439-BFF6-C02089C63EE3}" presName="sibTrans" presStyleLbl="sibTrans2D1" presStyleIdx="0" presStyleCnt="4"/>
      <dgm:spPr/>
    </dgm:pt>
    <dgm:pt modelId="{EB815FE2-6CA0-4565-9C73-2F555A776AB9}" type="pres">
      <dgm:prSet presAssocID="{E450B60A-CA37-41EF-A438-9F43685E28ED}" presName="node" presStyleLbl="node1" presStyleIdx="1" presStyleCnt="4" custScaleX="124020" custScaleY="122915">
        <dgm:presLayoutVars>
          <dgm:bulletEnabled val="1"/>
        </dgm:presLayoutVars>
      </dgm:prSet>
      <dgm:spPr/>
    </dgm:pt>
    <dgm:pt modelId="{37C3B9B0-C54E-41A5-B2A9-6CCD190D0C57}" type="pres">
      <dgm:prSet presAssocID="{E450B60A-CA37-41EF-A438-9F43685E28ED}" presName="dummy" presStyleCnt="0"/>
      <dgm:spPr/>
    </dgm:pt>
    <dgm:pt modelId="{630F5E95-5339-49F2-889D-5DBD0C8EEF7D}" type="pres">
      <dgm:prSet presAssocID="{CDA0CCA4-58B5-4757-B1CC-066076B92A13}" presName="sibTrans" presStyleLbl="sibTrans2D1" presStyleIdx="1" presStyleCnt="4"/>
      <dgm:spPr/>
    </dgm:pt>
    <dgm:pt modelId="{65DF453C-8EAF-4EE6-8C01-24DFB646FFD8}" type="pres">
      <dgm:prSet presAssocID="{F9E60C2A-9C74-45A2-BDAB-89999CA84EA5}" presName="node" presStyleLbl="node1" presStyleIdx="2" presStyleCnt="4" custScaleX="124020" custScaleY="122915">
        <dgm:presLayoutVars>
          <dgm:bulletEnabled val="1"/>
        </dgm:presLayoutVars>
      </dgm:prSet>
      <dgm:spPr/>
    </dgm:pt>
    <dgm:pt modelId="{04E39E8D-86A2-440C-88D3-376BD5C284F4}" type="pres">
      <dgm:prSet presAssocID="{F9E60C2A-9C74-45A2-BDAB-89999CA84EA5}" presName="dummy" presStyleCnt="0"/>
      <dgm:spPr/>
    </dgm:pt>
    <dgm:pt modelId="{734DA42C-1A29-42B9-B40A-D22140DE8009}" type="pres">
      <dgm:prSet presAssocID="{5015C73D-9AC6-401B-8C4E-6EF9B5E5F5CB}" presName="sibTrans" presStyleLbl="sibTrans2D1" presStyleIdx="2" presStyleCnt="4"/>
      <dgm:spPr/>
    </dgm:pt>
    <dgm:pt modelId="{E70CCAD8-6063-4249-AD3D-4603695316EA}" type="pres">
      <dgm:prSet presAssocID="{EF4D4385-CE7F-4CB0-A3FD-35F7B7AE3431}" presName="node" presStyleLbl="node1" presStyleIdx="3" presStyleCnt="4" custScaleX="135973" custScaleY="131495">
        <dgm:presLayoutVars>
          <dgm:bulletEnabled val="1"/>
        </dgm:presLayoutVars>
      </dgm:prSet>
      <dgm:spPr/>
    </dgm:pt>
    <dgm:pt modelId="{08AFB3B3-3392-4F1C-B38B-CBCB610F4E79}" type="pres">
      <dgm:prSet presAssocID="{EF4D4385-CE7F-4CB0-A3FD-35F7B7AE3431}" presName="dummy" presStyleCnt="0"/>
      <dgm:spPr/>
    </dgm:pt>
    <dgm:pt modelId="{AF6DF73A-CA4C-446E-84EF-46C6C22619BB}" type="pres">
      <dgm:prSet presAssocID="{0820902C-97E2-4CB0-A409-D84F122BC7DF}" presName="sibTrans" presStyleLbl="sibTrans2D1" presStyleIdx="3" presStyleCnt="4"/>
      <dgm:spPr/>
    </dgm:pt>
  </dgm:ptLst>
  <dgm:cxnLst>
    <dgm:cxn modelId="{384B4800-E0A1-4AE6-B3FD-E72597F8DE7E}" srcId="{09D3AC45-B12A-4C2B-A566-B713EF932564}" destId="{743EE0F9-DBEA-47A6-9B5C-DC32AA3E0CD6}" srcOrd="0" destOrd="0" parTransId="{FBAD33C2-2216-4979-AB8C-DABBECD318FE}" sibTransId="{FDFABCB4-77C9-4439-BFF6-C02089C63EE3}"/>
    <dgm:cxn modelId="{240D4C0F-B323-4A03-8303-51F541959948}" srcId="{09D3AC45-B12A-4C2B-A566-B713EF932564}" destId="{E450B60A-CA37-41EF-A438-9F43685E28ED}" srcOrd="1" destOrd="0" parTransId="{45BD5DEA-C156-422C-95EC-C5CA3DD266B6}" sibTransId="{CDA0CCA4-58B5-4757-B1CC-066076B92A13}"/>
    <dgm:cxn modelId="{567AC30F-4983-45BE-9952-74AC1DA6F6D6}" type="presOf" srcId="{EF4D4385-CE7F-4CB0-A3FD-35F7B7AE3431}" destId="{E70CCAD8-6063-4249-AD3D-4603695316EA}" srcOrd="0" destOrd="0" presId="urn:microsoft.com/office/officeart/2005/8/layout/radial6"/>
    <dgm:cxn modelId="{63BD851E-3B1C-41C0-8208-F8E761200FB5}" type="presOf" srcId="{F9E60C2A-9C74-45A2-BDAB-89999CA84EA5}" destId="{65DF453C-8EAF-4EE6-8C01-24DFB646FFD8}" srcOrd="0" destOrd="0" presId="urn:microsoft.com/office/officeart/2005/8/layout/radial6"/>
    <dgm:cxn modelId="{A7971D3C-08B0-48AA-80F3-E505756F5FC4}" srcId="{09D3AC45-B12A-4C2B-A566-B713EF932564}" destId="{F9E60C2A-9C74-45A2-BDAB-89999CA84EA5}" srcOrd="2" destOrd="0" parTransId="{1FBB571F-83FA-4DA9-B616-F17AB59E59E6}" sibTransId="{5015C73D-9AC6-401B-8C4E-6EF9B5E5F5CB}"/>
    <dgm:cxn modelId="{8E92BE68-B38B-4AB3-B5D5-DFF85545690C}" type="presOf" srcId="{5015C73D-9AC6-401B-8C4E-6EF9B5E5F5CB}" destId="{734DA42C-1A29-42B9-B40A-D22140DE8009}" srcOrd="0" destOrd="0" presId="urn:microsoft.com/office/officeart/2005/8/layout/radial6"/>
    <dgm:cxn modelId="{81C6F84B-4E95-4B09-AB8C-1740AAF14D71}" type="presOf" srcId="{0820902C-97E2-4CB0-A409-D84F122BC7DF}" destId="{AF6DF73A-CA4C-446E-84EF-46C6C22619BB}" srcOrd="0" destOrd="0" presId="urn:microsoft.com/office/officeart/2005/8/layout/radial6"/>
    <dgm:cxn modelId="{F0A4807A-0529-481D-8034-C9E1ADAF0DA3}" srcId="{BEEBC82F-C101-4651-BAB8-A4259A865E0B}" destId="{09D3AC45-B12A-4C2B-A566-B713EF932564}" srcOrd="0" destOrd="0" parTransId="{6669D242-60B3-4308-BC8B-B3769F137F20}" sibTransId="{F9998AAC-6260-4AE1-945D-B3CE868D36A5}"/>
    <dgm:cxn modelId="{BA38257C-3A42-46C8-A6E5-3DFEBFCD8673}" type="presOf" srcId="{CDA0CCA4-58B5-4757-B1CC-066076B92A13}" destId="{630F5E95-5339-49F2-889D-5DBD0C8EEF7D}" srcOrd="0" destOrd="0" presId="urn:microsoft.com/office/officeart/2005/8/layout/radial6"/>
    <dgm:cxn modelId="{C208CA8D-8A02-4E24-B037-008418B73CCD}" type="presOf" srcId="{FDFABCB4-77C9-4439-BFF6-C02089C63EE3}" destId="{56FA8A3A-0E64-48C3-8542-2FE7B90C1A6D}" srcOrd="0" destOrd="0" presId="urn:microsoft.com/office/officeart/2005/8/layout/radial6"/>
    <dgm:cxn modelId="{00945D91-AD42-4EA3-A0A5-5ED4CD0CEFC1}" srcId="{09D3AC45-B12A-4C2B-A566-B713EF932564}" destId="{EF4D4385-CE7F-4CB0-A3FD-35F7B7AE3431}" srcOrd="3" destOrd="0" parTransId="{CC56BB2D-3CC2-4A72-A544-E392B5FDC3B7}" sibTransId="{0820902C-97E2-4CB0-A409-D84F122BC7DF}"/>
    <dgm:cxn modelId="{3719A496-2A1A-43AD-B4E1-0FDA4D04364F}" type="presOf" srcId="{09D3AC45-B12A-4C2B-A566-B713EF932564}" destId="{A093FEEA-BB90-4B08-862E-4D9F18F64634}" srcOrd="0" destOrd="0" presId="urn:microsoft.com/office/officeart/2005/8/layout/radial6"/>
    <dgm:cxn modelId="{532CF9CA-4CD4-41B2-B115-3B5E2A2DF70F}" type="presOf" srcId="{E450B60A-CA37-41EF-A438-9F43685E28ED}" destId="{EB815FE2-6CA0-4565-9C73-2F555A776AB9}" srcOrd="0" destOrd="0" presId="urn:microsoft.com/office/officeart/2005/8/layout/radial6"/>
    <dgm:cxn modelId="{025E4DE8-AF7F-414C-ACB7-013247D0CF54}" type="presOf" srcId="{BEEBC82F-C101-4651-BAB8-A4259A865E0B}" destId="{923E46C0-085A-443E-95A4-A92E890940A2}" srcOrd="0" destOrd="0" presId="urn:microsoft.com/office/officeart/2005/8/layout/radial6"/>
    <dgm:cxn modelId="{4A9106FB-1E28-412F-8C9C-7654496959F5}" srcId="{BEEBC82F-C101-4651-BAB8-A4259A865E0B}" destId="{03220FFD-6B33-4C7A-8B30-5FB972D7C4A6}" srcOrd="1" destOrd="0" parTransId="{EF417A7C-24BD-4D10-A6CF-6B3E7336EA6B}" sibTransId="{A19F205A-D934-4ECE-9609-60396DA89442}"/>
    <dgm:cxn modelId="{4B864AFB-0FDD-4C17-BA8A-B1E3605006D8}" type="presOf" srcId="{743EE0F9-DBEA-47A6-9B5C-DC32AA3E0CD6}" destId="{C15FBCD3-AFA9-4470-9658-CC7785F9A22C}" srcOrd="0" destOrd="0" presId="urn:microsoft.com/office/officeart/2005/8/layout/radial6"/>
    <dgm:cxn modelId="{D0E6DB68-DCDD-4183-A9BB-96615D054D85}" type="presParOf" srcId="{923E46C0-085A-443E-95A4-A92E890940A2}" destId="{A093FEEA-BB90-4B08-862E-4D9F18F64634}" srcOrd="0" destOrd="0" presId="urn:microsoft.com/office/officeart/2005/8/layout/radial6"/>
    <dgm:cxn modelId="{93471DEE-7D57-4A42-9890-564A1E13CF94}" type="presParOf" srcId="{923E46C0-085A-443E-95A4-A92E890940A2}" destId="{C15FBCD3-AFA9-4470-9658-CC7785F9A22C}" srcOrd="1" destOrd="0" presId="urn:microsoft.com/office/officeart/2005/8/layout/radial6"/>
    <dgm:cxn modelId="{2ED12EC9-4FEF-47A4-871B-611C1768A84B}" type="presParOf" srcId="{923E46C0-085A-443E-95A4-A92E890940A2}" destId="{0C78F629-3E87-4562-AC1D-6F98CF0E8A51}" srcOrd="2" destOrd="0" presId="urn:microsoft.com/office/officeart/2005/8/layout/radial6"/>
    <dgm:cxn modelId="{C8653C0E-BBFF-478B-BA00-D53F25257E4A}" type="presParOf" srcId="{923E46C0-085A-443E-95A4-A92E890940A2}" destId="{56FA8A3A-0E64-48C3-8542-2FE7B90C1A6D}" srcOrd="3" destOrd="0" presId="urn:microsoft.com/office/officeart/2005/8/layout/radial6"/>
    <dgm:cxn modelId="{7D678116-7FC0-4276-AA77-9F44B7126883}" type="presParOf" srcId="{923E46C0-085A-443E-95A4-A92E890940A2}" destId="{EB815FE2-6CA0-4565-9C73-2F555A776AB9}" srcOrd="4" destOrd="0" presId="urn:microsoft.com/office/officeart/2005/8/layout/radial6"/>
    <dgm:cxn modelId="{B16EDFB8-8A1D-4475-8093-3605174B31B8}" type="presParOf" srcId="{923E46C0-085A-443E-95A4-A92E890940A2}" destId="{37C3B9B0-C54E-41A5-B2A9-6CCD190D0C57}" srcOrd="5" destOrd="0" presId="urn:microsoft.com/office/officeart/2005/8/layout/radial6"/>
    <dgm:cxn modelId="{BCE3AFB4-F7E9-47A9-915B-EDA7D1901536}" type="presParOf" srcId="{923E46C0-085A-443E-95A4-A92E890940A2}" destId="{630F5E95-5339-49F2-889D-5DBD0C8EEF7D}" srcOrd="6" destOrd="0" presId="urn:microsoft.com/office/officeart/2005/8/layout/radial6"/>
    <dgm:cxn modelId="{095174C2-267B-4A64-809E-E74440639447}" type="presParOf" srcId="{923E46C0-085A-443E-95A4-A92E890940A2}" destId="{65DF453C-8EAF-4EE6-8C01-24DFB646FFD8}" srcOrd="7" destOrd="0" presId="urn:microsoft.com/office/officeart/2005/8/layout/radial6"/>
    <dgm:cxn modelId="{1D7D61D6-A53E-4349-BEAE-89C088C1D72A}" type="presParOf" srcId="{923E46C0-085A-443E-95A4-A92E890940A2}" destId="{04E39E8D-86A2-440C-88D3-376BD5C284F4}" srcOrd="8" destOrd="0" presId="urn:microsoft.com/office/officeart/2005/8/layout/radial6"/>
    <dgm:cxn modelId="{46A0BB6A-A19B-47A3-906E-E1FDAF272689}" type="presParOf" srcId="{923E46C0-085A-443E-95A4-A92E890940A2}" destId="{734DA42C-1A29-42B9-B40A-D22140DE8009}" srcOrd="9" destOrd="0" presId="urn:microsoft.com/office/officeart/2005/8/layout/radial6"/>
    <dgm:cxn modelId="{CB8DCC40-B1CB-4D56-A300-27ABDC33DF7F}" type="presParOf" srcId="{923E46C0-085A-443E-95A4-A92E890940A2}" destId="{E70CCAD8-6063-4249-AD3D-4603695316EA}" srcOrd="10" destOrd="0" presId="urn:microsoft.com/office/officeart/2005/8/layout/radial6"/>
    <dgm:cxn modelId="{E4727238-E2EB-44D7-834C-33B75E6CACCE}" type="presParOf" srcId="{923E46C0-085A-443E-95A4-A92E890940A2}" destId="{08AFB3B3-3392-4F1C-B38B-CBCB610F4E79}" srcOrd="11" destOrd="0" presId="urn:microsoft.com/office/officeart/2005/8/layout/radial6"/>
    <dgm:cxn modelId="{3F9508F9-1E17-4E1F-8258-42A9C77D1AC8}" type="presParOf" srcId="{923E46C0-085A-443E-95A4-A92E890940A2}" destId="{AF6DF73A-CA4C-446E-84EF-46C6C22619BB}" srcOrd="12"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6DF73A-CA4C-446E-84EF-46C6C22619BB}">
      <dsp:nvSpPr>
        <dsp:cNvPr id="0" name=""/>
        <dsp:cNvSpPr/>
      </dsp:nvSpPr>
      <dsp:spPr>
        <a:xfrm>
          <a:off x="2712084" y="376320"/>
          <a:ext cx="2510863" cy="2510863"/>
        </a:xfrm>
        <a:prstGeom prst="blockArc">
          <a:avLst>
            <a:gd name="adj1" fmla="val 10800000"/>
            <a:gd name="adj2" fmla="val 16200000"/>
            <a:gd name="adj3" fmla="val 4638"/>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734DA42C-1A29-42B9-B40A-D22140DE8009}">
      <dsp:nvSpPr>
        <dsp:cNvPr id="0" name=""/>
        <dsp:cNvSpPr/>
      </dsp:nvSpPr>
      <dsp:spPr>
        <a:xfrm>
          <a:off x="2712084" y="376320"/>
          <a:ext cx="2510863" cy="2510863"/>
        </a:xfrm>
        <a:prstGeom prst="blockArc">
          <a:avLst>
            <a:gd name="adj1" fmla="val 5400000"/>
            <a:gd name="adj2" fmla="val 10800000"/>
            <a:gd name="adj3" fmla="val 4638"/>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630F5E95-5339-49F2-889D-5DBD0C8EEF7D}">
      <dsp:nvSpPr>
        <dsp:cNvPr id="0" name=""/>
        <dsp:cNvSpPr/>
      </dsp:nvSpPr>
      <dsp:spPr>
        <a:xfrm>
          <a:off x="2712084" y="376320"/>
          <a:ext cx="2510863" cy="2510863"/>
        </a:xfrm>
        <a:prstGeom prst="blockArc">
          <a:avLst>
            <a:gd name="adj1" fmla="val 0"/>
            <a:gd name="adj2" fmla="val 5400000"/>
            <a:gd name="adj3" fmla="val 46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FA8A3A-0E64-48C3-8542-2FE7B90C1A6D}">
      <dsp:nvSpPr>
        <dsp:cNvPr id="0" name=""/>
        <dsp:cNvSpPr/>
      </dsp:nvSpPr>
      <dsp:spPr>
        <a:xfrm>
          <a:off x="2712084" y="376320"/>
          <a:ext cx="2510863" cy="2510863"/>
        </a:xfrm>
        <a:prstGeom prst="blockArc">
          <a:avLst>
            <a:gd name="adj1" fmla="val 16200000"/>
            <a:gd name="adj2" fmla="val 0"/>
            <a:gd name="adj3" fmla="val 46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93FEEA-BB90-4B08-862E-4D9F18F64634}">
      <dsp:nvSpPr>
        <dsp:cNvPr id="0" name=""/>
        <dsp:cNvSpPr/>
      </dsp:nvSpPr>
      <dsp:spPr>
        <a:xfrm>
          <a:off x="3308383" y="955891"/>
          <a:ext cx="1318264" cy="1351721"/>
        </a:xfrm>
        <a:prstGeom prst="ellips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5. Communication</a:t>
          </a:r>
        </a:p>
      </dsp:txBody>
      <dsp:txXfrm>
        <a:off x="3501438" y="1153846"/>
        <a:ext cx="932154" cy="955811"/>
      </dsp:txXfrm>
    </dsp:sp>
    <dsp:sp modelId="{C15FBCD3-AFA9-4470-9658-CC7785F9A22C}">
      <dsp:nvSpPr>
        <dsp:cNvPr id="0" name=""/>
        <dsp:cNvSpPr/>
      </dsp:nvSpPr>
      <dsp:spPr>
        <a:xfrm>
          <a:off x="3466044" y="-91570"/>
          <a:ext cx="1002943" cy="994007"/>
        </a:xfrm>
        <a:prstGeom prst="ellips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1. Customer &amp; account understand-</a:t>
          </a:r>
          <a:r>
            <a:rPr lang="en-US" sz="1100" kern="1200" dirty="0" err="1"/>
            <a:t>ing</a:t>
          </a:r>
          <a:endParaRPr lang="en-US" sz="1100" kern="1200" dirty="0"/>
        </a:p>
      </dsp:txBody>
      <dsp:txXfrm>
        <a:off x="3612922" y="53999"/>
        <a:ext cx="709187" cy="702869"/>
      </dsp:txXfrm>
    </dsp:sp>
    <dsp:sp modelId="{EB815FE2-6CA0-4565-9C73-2F555A776AB9}">
      <dsp:nvSpPr>
        <dsp:cNvPr id="0" name=""/>
        <dsp:cNvSpPr/>
      </dsp:nvSpPr>
      <dsp:spPr>
        <a:xfrm>
          <a:off x="4692362" y="1134748"/>
          <a:ext cx="1002943" cy="994007"/>
        </a:xfrm>
        <a:prstGeom prst="ellipse">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2. Supplier </a:t>
          </a:r>
          <a:r>
            <a:rPr lang="en-US" sz="1050" kern="1200" dirty="0" err="1"/>
            <a:t>organisation</a:t>
          </a:r>
          <a:r>
            <a:rPr lang="en-US" sz="1050" kern="1200" dirty="0"/>
            <a:t> understanding</a:t>
          </a:r>
        </a:p>
      </dsp:txBody>
      <dsp:txXfrm>
        <a:off x="4839240" y="1280317"/>
        <a:ext cx="709187" cy="702869"/>
      </dsp:txXfrm>
    </dsp:sp>
    <dsp:sp modelId="{65DF453C-8EAF-4EE6-8C01-24DFB646FFD8}">
      <dsp:nvSpPr>
        <dsp:cNvPr id="0" name=""/>
        <dsp:cNvSpPr/>
      </dsp:nvSpPr>
      <dsp:spPr>
        <a:xfrm>
          <a:off x="3466044" y="2361066"/>
          <a:ext cx="1002943" cy="994007"/>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3. Value creation &amp; offers</a:t>
          </a:r>
        </a:p>
      </dsp:txBody>
      <dsp:txXfrm>
        <a:off x="3612922" y="2506635"/>
        <a:ext cx="709187" cy="702869"/>
      </dsp:txXfrm>
    </dsp:sp>
    <dsp:sp modelId="{E70CCAD8-6063-4249-AD3D-4603695316EA}">
      <dsp:nvSpPr>
        <dsp:cNvPr id="0" name=""/>
        <dsp:cNvSpPr/>
      </dsp:nvSpPr>
      <dsp:spPr>
        <a:xfrm>
          <a:off x="2191394" y="1100055"/>
          <a:ext cx="1099606" cy="1063393"/>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4. Commitment delivery &amp; measurement</a:t>
          </a:r>
        </a:p>
      </dsp:txBody>
      <dsp:txXfrm>
        <a:off x="2352428" y="1255785"/>
        <a:ext cx="777538" cy="75193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106"/>
          </a:xfrm>
          <a:prstGeom prst="rect">
            <a:avLst/>
          </a:prstGeom>
        </p:spPr>
        <p:txBody>
          <a:bodyPr vert="horz" lIns="94046" tIns="47023" rIns="94046" bIns="47023" rtlCol="0"/>
          <a:lstStyle>
            <a:lvl1pPr algn="l">
              <a:defRPr sz="1200"/>
            </a:lvl1pPr>
          </a:lstStyle>
          <a:p>
            <a:endParaRPr lang="en-US"/>
          </a:p>
        </p:txBody>
      </p:sp>
      <p:sp>
        <p:nvSpPr>
          <p:cNvPr id="3" name="Date Placeholder 2"/>
          <p:cNvSpPr>
            <a:spLocks noGrp="1"/>
          </p:cNvSpPr>
          <p:nvPr>
            <p:ph type="dt" idx="1"/>
          </p:nvPr>
        </p:nvSpPr>
        <p:spPr>
          <a:xfrm>
            <a:off x="4008705" y="0"/>
            <a:ext cx="3066733" cy="469106"/>
          </a:xfrm>
          <a:prstGeom prst="rect">
            <a:avLst/>
          </a:prstGeom>
        </p:spPr>
        <p:txBody>
          <a:bodyPr vert="horz" lIns="94046" tIns="47023" rIns="94046" bIns="47023" rtlCol="0"/>
          <a:lstStyle>
            <a:lvl1pPr algn="r">
              <a:defRPr sz="1200"/>
            </a:lvl1pPr>
          </a:lstStyle>
          <a:p>
            <a:fld id="{687B0C01-A39B-6442-B8ED-FE5500E894FC}" type="datetimeFigureOut">
              <a:rPr lang="en-US" smtClean="0"/>
              <a:t>29-Jun-20</a:t>
            </a:fld>
            <a:endParaRPr lang="en-US"/>
          </a:p>
        </p:txBody>
      </p:sp>
      <p:sp>
        <p:nvSpPr>
          <p:cNvPr id="4" name="Slide Image Placeholder 3"/>
          <p:cNvSpPr>
            <a:spLocks noGrp="1" noRot="1" noChangeAspect="1"/>
          </p:cNvSpPr>
          <p:nvPr>
            <p:ph type="sldImg" idx="2"/>
          </p:nvPr>
        </p:nvSpPr>
        <p:spPr>
          <a:xfrm>
            <a:off x="1193800" y="703263"/>
            <a:ext cx="4689475" cy="3517900"/>
          </a:xfrm>
          <a:prstGeom prst="rect">
            <a:avLst/>
          </a:prstGeom>
          <a:noFill/>
          <a:ln w="12700">
            <a:solidFill>
              <a:prstClr val="black"/>
            </a:solidFill>
          </a:ln>
        </p:spPr>
        <p:txBody>
          <a:bodyPr vert="horz" lIns="94046" tIns="47023" rIns="94046" bIns="47023" rtlCol="0" anchor="ctr"/>
          <a:lstStyle/>
          <a:p>
            <a:endParaRPr lang="en-US"/>
          </a:p>
        </p:txBody>
      </p:sp>
      <p:sp>
        <p:nvSpPr>
          <p:cNvPr id="5" name="Notes Placeholder 4"/>
          <p:cNvSpPr>
            <a:spLocks noGrp="1"/>
          </p:cNvSpPr>
          <p:nvPr>
            <p:ph type="body" sz="quarter" idx="3"/>
          </p:nvPr>
        </p:nvSpPr>
        <p:spPr>
          <a:xfrm>
            <a:off x="707708" y="4456510"/>
            <a:ext cx="5661660" cy="4221956"/>
          </a:xfrm>
          <a:prstGeom prst="rect">
            <a:avLst/>
          </a:prstGeom>
        </p:spPr>
        <p:txBody>
          <a:bodyPr vert="horz" lIns="94046" tIns="47023" rIns="94046" bIns="47023" rtlCol="0"/>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6" name="Footer Placeholder 5"/>
          <p:cNvSpPr>
            <a:spLocks noGrp="1"/>
          </p:cNvSpPr>
          <p:nvPr>
            <p:ph type="ftr" sz="quarter" idx="4"/>
          </p:nvPr>
        </p:nvSpPr>
        <p:spPr>
          <a:xfrm>
            <a:off x="0" y="8911391"/>
            <a:ext cx="3066733" cy="469106"/>
          </a:xfrm>
          <a:prstGeom prst="rect">
            <a:avLst/>
          </a:prstGeom>
        </p:spPr>
        <p:txBody>
          <a:bodyPr vert="horz" lIns="94046" tIns="47023" rIns="94046" bIns="47023"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11391"/>
            <a:ext cx="3066733" cy="469106"/>
          </a:xfrm>
          <a:prstGeom prst="rect">
            <a:avLst/>
          </a:prstGeom>
        </p:spPr>
        <p:txBody>
          <a:bodyPr vert="horz" lIns="94046" tIns="47023" rIns="94046" bIns="47023" rtlCol="0" anchor="b"/>
          <a:lstStyle>
            <a:lvl1pPr algn="r">
              <a:defRPr sz="1200"/>
            </a:lvl1pPr>
          </a:lstStyle>
          <a:p>
            <a:fld id="{AC6E5C4B-07C2-0547-8619-B2973B6B4EAD}" type="slidenum">
              <a:rPr lang="en-US" smtClean="0"/>
              <a:t>‹#›</a:t>
            </a:fld>
            <a:endParaRPr lang="en-US"/>
          </a:p>
        </p:txBody>
      </p:sp>
    </p:spTree>
    <p:extLst>
      <p:ext uri="{BB962C8B-B14F-4D97-AF65-F5344CB8AC3E}">
        <p14:creationId xmlns:p14="http://schemas.microsoft.com/office/powerpoint/2010/main" val="36564316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6E5C4B-07C2-0547-8619-B2973B6B4EAD}" type="slidenum">
              <a:rPr lang="en-US" smtClean="0"/>
              <a:t>1</a:t>
            </a:fld>
            <a:endParaRPr lang="en-US"/>
          </a:p>
        </p:txBody>
      </p:sp>
    </p:spTree>
    <p:extLst>
      <p:ext uri="{BB962C8B-B14F-4D97-AF65-F5344CB8AC3E}">
        <p14:creationId xmlns:p14="http://schemas.microsoft.com/office/powerpoint/2010/main" val="4208562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D0FFD3-6A11-4D1C-83DD-90A94D922395}" type="slidenum">
              <a:rPr lang="en-US" smtClean="0"/>
              <a:t>5</a:t>
            </a:fld>
            <a:endParaRPr lang="en-US"/>
          </a:p>
        </p:txBody>
      </p:sp>
    </p:spTree>
    <p:extLst>
      <p:ext uri="{BB962C8B-B14F-4D97-AF65-F5344CB8AC3E}">
        <p14:creationId xmlns:p14="http://schemas.microsoft.com/office/powerpoint/2010/main" val="133022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D0FFD3-6A11-4D1C-83DD-90A94D922395}" type="slidenum">
              <a:rPr lang="en-US" smtClean="0"/>
              <a:t>8</a:t>
            </a:fld>
            <a:endParaRPr lang="en-US"/>
          </a:p>
        </p:txBody>
      </p:sp>
    </p:spTree>
    <p:extLst>
      <p:ext uri="{BB962C8B-B14F-4D97-AF65-F5344CB8AC3E}">
        <p14:creationId xmlns:p14="http://schemas.microsoft.com/office/powerpoint/2010/main" val="639153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D0FFD3-6A11-4D1C-83DD-90A94D922395}" type="slidenum">
              <a:rPr lang="en-US" smtClean="0"/>
              <a:t>13</a:t>
            </a:fld>
            <a:endParaRPr lang="en-US"/>
          </a:p>
        </p:txBody>
      </p:sp>
    </p:spTree>
    <p:extLst>
      <p:ext uri="{BB962C8B-B14F-4D97-AF65-F5344CB8AC3E}">
        <p14:creationId xmlns:p14="http://schemas.microsoft.com/office/powerpoint/2010/main" val="2671762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Issues faced in relation to current and future practice.  It’s important to bear in mind the scale of the problem that is being addressed and ask yourself questions like “What is the cost to the account of doing nothing?”</a:t>
            </a:r>
          </a:p>
          <a:p>
            <a:r>
              <a:rPr lang="en-GB" dirty="0"/>
              <a:t>2.How will the proposed product or service provide a solution to this problem and “How does the proposed solution offer an advantage over currently approved or existing solutions?”</a:t>
            </a:r>
          </a:p>
          <a:p>
            <a:r>
              <a:rPr lang="en-GB" dirty="0"/>
              <a:t>3.Detail the benefits for the account and their customers over and above, or instead of, current practice.  </a:t>
            </a:r>
          </a:p>
          <a:p>
            <a:r>
              <a:rPr lang="en-GB" dirty="0"/>
              <a:t>4.The numbers, look at the financial case, and cost effectiveness.  Detail the resource use and cost savings delivered over and above, or instead of, current practice; look at all costs versus savings and return on investment.</a:t>
            </a:r>
          </a:p>
          <a:p>
            <a:r>
              <a:rPr lang="en-GB" dirty="0"/>
              <a:t>5. Substantiate all claims with real evidence demonstrated from validated evaluations, and perhaps even consider whether you have the resources to carry out a small-scale test.</a:t>
            </a:r>
          </a:p>
          <a:p>
            <a:endParaRPr lang="en-GB" dirty="0"/>
          </a:p>
        </p:txBody>
      </p:sp>
      <p:sp>
        <p:nvSpPr>
          <p:cNvPr id="4" name="Slide Number Placeholder 3"/>
          <p:cNvSpPr>
            <a:spLocks noGrp="1"/>
          </p:cNvSpPr>
          <p:nvPr>
            <p:ph type="sldNum" sz="quarter" idx="5"/>
          </p:nvPr>
        </p:nvSpPr>
        <p:spPr/>
        <p:txBody>
          <a:bodyPr/>
          <a:lstStyle/>
          <a:p>
            <a:fld id="{AC6E5C4B-07C2-0547-8619-B2973B6B4EAD}" type="slidenum">
              <a:rPr lang="en-US" smtClean="0"/>
              <a:t>14</a:t>
            </a:fld>
            <a:endParaRPr lang="en-US"/>
          </a:p>
        </p:txBody>
      </p:sp>
    </p:spTree>
    <p:extLst>
      <p:ext uri="{BB962C8B-B14F-4D97-AF65-F5344CB8AC3E}">
        <p14:creationId xmlns:p14="http://schemas.microsoft.com/office/powerpoint/2010/main" val="4294790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565113"/>
            <a:ext cx="6183630" cy="765810"/>
          </a:xfrm>
          <a:prstGeom prst="rect">
            <a:avLst/>
          </a:prstGeom>
          <a:solidFill>
            <a:srgbClr val="19434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0" y="565114"/>
            <a:ext cx="6183630" cy="765810"/>
          </a:xfrm>
        </p:spPr>
        <p:txBody>
          <a:bodyPr>
            <a:normAutofit/>
          </a:bodyPr>
          <a:lstStyle>
            <a:lvl1pPr algn="l">
              <a:defRPr sz="3200" b="1">
                <a:solidFill>
                  <a:schemeClr val="bg1"/>
                </a:solidFill>
              </a:defRPr>
            </a:lvl1pPr>
          </a:lstStyle>
          <a:p>
            <a:r>
              <a:rPr lang="fr-FR" dirty="0"/>
              <a:t>Click to </a:t>
            </a:r>
            <a:r>
              <a:rPr lang="fr-FR" dirty="0" err="1"/>
              <a:t>edit</a:t>
            </a:r>
            <a:r>
              <a:rPr lang="fr-FR" dirty="0"/>
              <a:t> Master </a:t>
            </a:r>
            <a:r>
              <a:rPr lang="fr-FR" dirty="0" err="1"/>
              <a:t>title</a:t>
            </a:r>
            <a:r>
              <a:rPr lang="fr-FR" dirty="0"/>
              <a:t> style</a:t>
            </a:r>
            <a:endParaRPr lang="en-US" dirty="0"/>
          </a:p>
        </p:txBody>
      </p:sp>
      <p:pic>
        <p:nvPicPr>
          <p:cNvPr id="8" name="Picture 7"/>
          <p:cNvPicPr>
            <a:picLocks noChangeAspect="1"/>
          </p:cNvPicPr>
          <p:nvPr userDrawn="1"/>
        </p:nvPicPr>
        <p:blipFill>
          <a:blip r:embed="rId2"/>
          <a:stretch>
            <a:fillRect/>
          </a:stretch>
        </p:blipFill>
        <p:spPr>
          <a:xfrm>
            <a:off x="6819464" y="374762"/>
            <a:ext cx="1638736" cy="1046725"/>
          </a:xfrm>
          <a:prstGeom prst="rect">
            <a:avLst/>
          </a:prstGeom>
        </p:spPr>
      </p:pic>
    </p:spTree>
    <p:extLst>
      <p:ext uri="{BB962C8B-B14F-4D97-AF65-F5344CB8AC3E}">
        <p14:creationId xmlns:p14="http://schemas.microsoft.com/office/powerpoint/2010/main" val="249900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42107"/>
            <a:ext cx="7433534" cy="744415"/>
          </a:xfrm>
          <a:solidFill>
            <a:schemeClr val="accent5">
              <a:lumMod val="50000"/>
            </a:schemeClr>
          </a:solidFill>
        </p:spPr>
        <p:txBody>
          <a:bodyPr>
            <a:normAutofit/>
          </a:bodyPr>
          <a:lstStyle>
            <a:lvl1pPr algn="l">
              <a:defRPr sz="3600">
                <a:solidFill>
                  <a:schemeClr val="bg1"/>
                </a:solidFill>
                <a:latin typeface="+mj-lt"/>
              </a:defRPr>
            </a:lvl1pPr>
          </a:lstStyle>
          <a:p>
            <a:r>
              <a:rPr lang="fr-FR" dirty="0"/>
              <a:t>Click to </a:t>
            </a:r>
            <a:r>
              <a:rPr lang="fr-FR" dirty="0" err="1"/>
              <a:t>edit</a:t>
            </a:r>
            <a:r>
              <a:rPr lang="fr-FR" dirty="0"/>
              <a:t> Master </a:t>
            </a:r>
            <a:r>
              <a:rPr lang="fr-FR" dirty="0" err="1"/>
              <a:t>title</a:t>
            </a:r>
            <a:r>
              <a:rPr lang="fr-FR" dirty="0"/>
              <a:t> style</a:t>
            </a:r>
            <a:endParaRPr lang="en-US" dirty="0"/>
          </a:p>
        </p:txBody>
      </p:sp>
      <p:sp>
        <p:nvSpPr>
          <p:cNvPr id="3" name="Content Placeholder 2"/>
          <p:cNvSpPr>
            <a:spLocks noGrp="1"/>
          </p:cNvSpPr>
          <p:nvPr>
            <p:ph idx="1"/>
          </p:nvPr>
        </p:nvSpPr>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pic>
        <p:nvPicPr>
          <p:cNvPr id="7" name="Picture 6"/>
          <p:cNvPicPr>
            <a:picLocks noChangeAspect="1"/>
          </p:cNvPicPr>
          <p:nvPr userDrawn="1"/>
        </p:nvPicPr>
        <p:blipFill>
          <a:blip r:embed="rId2"/>
          <a:stretch>
            <a:fillRect/>
          </a:stretch>
        </p:blipFill>
        <p:spPr>
          <a:xfrm>
            <a:off x="7315200" y="5763747"/>
            <a:ext cx="1371600" cy="876094"/>
          </a:xfrm>
          <a:prstGeom prst="rect">
            <a:avLst/>
          </a:prstGeom>
        </p:spPr>
      </p:pic>
    </p:spTree>
    <p:extLst>
      <p:ext uri="{BB962C8B-B14F-4D97-AF65-F5344CB8AC3E}">
        <p14:creationId xmlns:p14="http://schemas.microsoft.com/office/powerpoint/2010/main" val="3961782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800D8B13-F435-5B45-A232-FA8055642DCE}" type="datetimeFigureOut">
              <a:rPr lang="en-US" smtClean="0"/>
              <a:t>29-Jun-20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39441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Date Placeholder 4"/>
          <p:cNvSpPr>
            <a:spLocks noGrp="1"/>
          </p:cNvSpPr>
          <p:nvPr>
            <p:ph type="dt" sz="half" idx="10"/>
          </p:nvPr>
        </p:nvSpPr>
        <p:spPr/>
        <p:txBody>
          <a:bodyPr/>
          <a:lstStyle/>
          <a:p>
            <a:fld id="{800D8B13-F435-5B45-A232-FA8055642DCE}" type="datetimeFigureOut">
              <a:rPr lang="en-US" smtClean="0"/>
              <a:t>29-Jun-20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2235405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7" name="Date Placeholder 6"/>
          <p:cNvSpPr>
            <a:spLocks noGrp="1"/>
          </p:cNvSpPr>
          <p:nvPr>
            <p:ph type="dt" sz="half" idx="10"/>
          </p:nvPr>
        </p:nvSpPr>
        <p:spPr/>
        <p:txBody>
          <a:bodyPr/>
          <a:lstStyle/>
          <a:p>
            <a:fld id="{800D8B13-F435-5B45-A232-FA8055642DCE}" type="datetimeFigureOut">
              <a:rPr lang="en-US" smtClean="0"/>
              <a:t>29-Jun-20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204603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Date Placeholder 2"/>
          <p:cNvSpPr>
            <a:spLocks noGrp="1"/>
          </p:cNvSpPr>
          <p:nvPr>
            <p:ph type="dt" sz="half" idx="10"/>
          </p:nvPr>
        </p:nvSpPr>
        <p:spPr/>
        <p:txBody>
          <a:bodyPr/>
          <a:lstStyle/>
          <a:p>
            <a:fld id="{800D8B13-F435-5B45-A232-FA8055642DCE}" type="datetimeFigureOut">
              <a:rPr lang="en-US" smtClean="0"/>
              <a:t>29-Jun-20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233819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8B13-F435-5B45-A232-FA8055642DCE}" type="datetimeFigureOut">
              <a:rPr lang="en-US" smtClean="0"/>
              <a:t>29-Jun-20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2418043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800D8B13-F435-5B45-A232-FA8055642DCE}" type="datetimeFigureOut">
              <a:rPr lang="en-US" smtClean="0"/>
              <a:t>29-Jun-20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4247065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800D8B13-F435-5B45-A232-FA8055642DCE}" type="datetimeFigureOut">
              <a:rPr lang="en-US" smtClean="0"/>
              <a:t>29-Jun-20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3507144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800D8B13-F435-5B45-A232-FA8055642DCE}" type="datetimeFigureOut">
              <a:rPr lang="en-US" smtClean="0"/>
              <a:t>29-Jun-20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2913857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800D8B13-F435-5B45-A232-FA8055642DCE}" type="datetimeFigureOut">
              <a:rPr lang="en-US" smtClean="0"/>
              <a:t>29-Jun-20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61546-0FD0-9A4E-9739-2709F88CD0C3}" type="slidenum">
              <a:rPr lang="en-US" smtClean="0"/>
              <a:t>‹#›</a:t>
            </a:fld>
            <a:endParaRPr lang="en-US"/>
          </a:p>
        </p:txBody>
      </p:sp>
    </p:spTree>
    <p:extLst>
      <p:ext uri="{BB962C8B-B14F-4D97-AF65-F5344CB8AC3E}">
        <p14:creationId xmlns:p14="http://schemas.microsoft.com/office/powerpoint/2010/main" val="1385699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DA0C6-1BFA-40D2-93BA-4EF16D64834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5FDF76B5-2D4B-4CDC-9363-8DB780AEFC3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6D467BB-01A7-4B67-9376-BEC717691798}"/>
              </a:ext>
            </a:extLst>
          </p:cNvPr>
          <p:cNvSpPr>
            <a:spLocks noGrp="1"/>
          </p:cNvSpPr>
          <p:nvPr>
            <p:ph type="dt" sz="half" idx="10"/>
          </p:nvPr>
        </p:nvSpPr>
        <p:spPr/>
        <p:txBody>
          <a:bodyPr/>
          <a:lstStyle/>
          <a:p>
            <a:fld id="{C4D96F5F-15BB-41BB-B6AC-A406748CBF6A}" type="datetimeFigureOut">
              <a:rPr lang="en-CA" smtClean="0"/>
              <a:t>2020-06-29</a:t>
            </a:fld>
            <a:endParaRPr lang="en-CA"/>
          </a:p>
        </p:txBody>
      </p:sp>
      <p:sp>
        <p:nvSpPr>
          <p:cNvPr id="5" name="Footer Placeholder 4">
            <a:extLst>
              <a:ext uri="{FF2B5EF4-FFF2-40B4-BE49-F238E27FC236}">
                <a16:creationId xmlns:a16="http://schemas.microsoft.com/office/drawing/2014/main" id="{643FE917-CEEC-4AE7-87B1-E4EB37D197C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2AFF9F9-1454-4C8E-960A-67E17A002321}"/>
              </a:ext>
            </a:extLst>
          </p:cNvPr>
          <p:cNvSpPr>
            <a:spLocks noGrp="1"/>
          </p:cNvSpPr>
          <p:nvPr>
            <p:ph type="sldNum" sz="quarter" idx="12"/>
          </p:nvPr>
        </p:nvSpPr>
        <p:spPr/>
        <p:txBody>
          <a:bodyPr/>
          <a:lstStyle/>
          <a:p>
            <a:fld id="{8FA2C9FB-94C1-430C-89EE-2289CC8B3CDB}" type="slidenum">
              <a:rPr lang="en-CA" smtClean="0"/>
              <a:t>‹#›</a:t>
            </a:fld>
            <a:endParaRPr lang="en-CA"/>
          </a:p>
        </p:txBody>
      </p:sp>
    </p:spTree>
    <p:extLst>
      <p:ext uri="{BB962C8B-B14F-4D97-AF65-F5344CB8AC3E}">
        <p14:creationId xmlns:p14="http://schemas.microsoft.com/office/powerpoint/2010/main" val="1999959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Click to </a:t>
            </a:r>
            <a:r>
              <a:rPr lang="fr-FR" dirty="0" err="1"/>
              <a:t>edit</a:t>
            </a:r>
            <a:r>
              <a:rPr lang="fr-FR" dirty="0"/>
              <a:t> Master </a:t>
            </a:r>
            <a:r>
              <a:rPr lang="fr-FR" dirty="0" err="1"/>
              <a:t>title</a:t>
            </a:r>
            <a:r>
              <a:rPr lang="fr-FR" dirty="0"/>
              <a:t>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0D8B13-F435-5B45-A232-FA8055642DCE}" type="datetimeFigureOut">
              <a:rPr lang="en-US" smtClean="0"/>
              <a:t>29-Jun-20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361546-0FD0-9A4E-9739-2709F88CD0C3}" type="slidenum">
              <a:rPr lang="en-US" smtClean="0"/>
              <a:t>‹#›</a:t>
            </a:fld>
            <a:endParaRPr lang="en-US"/>
          </a:p>
        </p:txBody>
      </p:sp>
    </p:spTree>
    <p:extLst>
      <p:ext uri="{BB962C8B-B14F-4D97-AF65-F5344CB8AC3E}">
        <p14:creationId xmlns:p14="http://schemas.microsoft.com/office/powerpoint/2010/main" val="1812269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openviewpartners.com/blog/strategic-account-planning/#.XuyxETd8DI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openviewpartners.com/blog/strategic-account-planning/#.XuyxETd8DI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openviewpartners.com/blog/strategic-account-planning/#.XuyxETd8DIW"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5.png"/><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thejournalofmhealth.com/a-strong-value-proposition-the-key-to-engaging-the-nhs-in-2019-for-sme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openviewpartners.com/blog/strategic-account-planning/#.XuyxETd8DIW"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food&#10;&#10;Description automatically generated">
            <a:extLst>
              <a:ext uri="{FF2B5EF4-FFF2-40B4-BE49-F238E27FC236}">
                <a16:creationId xmlns:a16="http://schemas.microsoft.com/office/drawing/2014/main" id="{A3F0E802-7719-498E-AAFC-D64B9BF63134}"/>
              </a:ext>
            </a:extLst>
          </p:cNvPr>
          <p:cNvPicPr>
            <a:picLocks noChangeAspect="1"/>
          </p:cNvPicPr>
          <p:nvPr/>
        </p:nvPicPr>
        <p:blipFill rotWithShape="1">
          <a:blip r:embed="rId3">
            <a:extLst>
              <a:ext uri="{28A0092B-C50C-407E-A947-70E740481C1C}">
                <a14:useLocalDpi xmlns:a14="http://schemas.microsoft.com/office/drawing/2010/main" val="0"/>
              </a:ext>
            </a:extLst>
          </a:blip>
          <a:srcRect l="58937" r="5507"/>
          <a:stretch/>
        </p:blipFill>
        <p:spPr>
          <a:xfrm>
            <a:off x="15" y="0"/>
            <a:ext cx="9143985" cy="6857999"/>
          </a:xfrm>
          <a:prstGeom prst="rect">
            <a:avLst/>
          </a:prstGeom>
        </p:spPr>
      </p:pic>
      <p:pic>
        <p:nvPicPr>
          <p:cNvPr id="18" name="Picture 17" descr="A close up of a logo&#10;&#10;Description automatically generated">
            <a:extLst>
              <a:ext uri="{FF2B5EF4-FFF2-40B4-BE49-F238E27FC236}">
                <a16:creationId xmlns:a16="http://schemas.microsoft.com/office/drawing/2014/main" id="{1F0AE34D-0945-49C0-AB73-7DF3C1CC7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2892" y="4935000"/>
            <a:ext cx="2385181" cy="1266818"/>
          </a:xfrm>
          <a:prstGeom prst="rect">
            <a:avLst/>
          </a:prstGeom>
        </p:spPr>
      </p:pic>
      <p:sp>
        <p:nvSpPr>
          <p:cNvPr id="19" name="TextBox 18">
            <a:extLst>
              <a:ext uri="{FF2B5EF4-FFF2-40B4-BE49-F238E27FC236}">
                <a16:creationId xmlns:a16="http://schemas.microsoft.com/office/drawing/2014/main" id="{C3EBB820-8AB8-4D1D-B438-7C34EFC118B1}"/>
              </a:ext>
            </a:extLst>
          </p:cNvPr>
          <p:cNvSpPr txBox="1"/>
          <p:nvPr/>
        </p:nvSpPr>
        <p:spPr>
          <a:xfrm>
            <a:off x="4681328" y="6334786"/>
            <a:ext cx="4526792" cy="507831"/>
          </a:xfrm>
          <a:prstGeom prst="rect">
            <a:avLst/>
          </a:prstGeom>
          <a:noFill/>
        </p:spPr>
        <p:txBody>
          <a:bodyPr wrap="square" rtlCol="0" anchor="ctr">
            <a:spAutoFit/>
          </a:bodyPr>
          <a:lstStyle/>
          <a:p>
            <a:r>
              <a:rPr lang="en-GB" sz="1350" dirty="0">
                <a:solidFill>
                  <a:schemeClr val="bg1"/>
                </a:solidFill>
              </a:rPr>
              <a:t>Professionalising Key Account Management | </a:t>
            </a:r>
            <a:r>
              <a:rPr lang="en-GB" sz="1350" dirty="0">
                <a:solidFill>
                  <a:schemeClr val="bg1"/>
                </a:solidFill>
                <a:latin typeface="Arial" panose="020B0604020202020204" pitchFamily="34" charset="0"/>
                <a:cs typeface="Arial" panose="020B0604020202020204" pitchFamily="34" charset="0"/>
              </a:rPr>
              <a:t>a4kam.org</a:t>
            </a:r>
            <a:endParaRPr lang="en-CA" sz="1350" dirty="0">
              <a:solidFill>
                <a:schemeClr val="bg1"/>
              </a:solidFill>
              <a:latin typeface="Arial" panose="020B0604020202020204" pitchFamily="34" charset="0"/>
              <a:cs typeface="Arial" panose="020B0604020202020204" pitchFamily="34" charset="0"/>
            </a:endParaRPr>
          </a:p>
          <a:p>
            <a:endParaRPr lang="en-CA" sz="1350" dirty="0">
              <a:solidFill>
                <a:schemeClr val="bg1"/>
              </a:solidFill>
            </a:endParaRPr>
          </a:p>
        </p:txBody>
      </p:sp>
      <p:sp>
        <p:nvSpPr>
          <p:cNvPr id="6" name="Title 1">
            <a:extLst>
              <a:ext uri="{FF2B5EF4-FFF2-40B4-BE49-F238E27FC236}">
                <a16:creationId xmlns:a16="http://schemas.microsoft.com/office/drawing/2014/main" id="{E042B95E-CC66-49D5-94A0-BEEFDED65754}"/>
              </a:ext>
            </a:extLst>
          </p:cNvPr>
          <p:cNvSpPr>
            <a:spLocks noGrp="1"/>
          </p:cNvSpPr>
          <p:nvPr>
            <p:ph type="ctrTitle"/>
          </p:nvPr>
        </p:nvSpPr>
        <p:spPr>
          <a:xfrm>
            <a:off x="446496" y="235857"/>
            <a:ext cx="8032750" cy="1630443"/>
          </a:xfrm>
        </p:spPr>
        <p:txBody>
          <a:bodyPr>
            <a:noAutofit/>
          </a:bodyPr>
          <a:lstStyle/>
          <a:p>
            <a:pPr algn="l">
              <a:spcAft>
                <a:spcPts val="600"/>
              </a:spcAft>
            </a:pPr>
            <a:r>
              <a:rPr lang="en-GB" sz="4000" b="1" dirty="0">
                <a:solidFill>
                  <a:schemeClr val="bg1"/>
                </a:solidFill>
              </a:rPr>
              <a:t>Practicalities of strategic                                     account planning</a:t>
            </a:r>
            <a:endParaRPr lang="en-GB" sz="4800" b="1" dirty="0">
              <a:solidFill>
                <a:schemeClr val="bg1"/>
              </a:solidFill>
            </a:endParaRPr>
          </a:p>
        </p:txBody>
      </p:sp>
      <p:sp>
        <p:nvSpPr>
          <p:cNvPr id="11" name="Title 1">
            <a:extLst>
              <a:ext uri="{FF2B5EF4-FFF2-40B4-BE49-F238E27FC236}">
                <a16:creationId xmlns:a16="http://schemas.microsoft.com/office/drawing/2014/main" id="{78A4A1F9-B0B6-4727-9411-22534774F726}"/>
              </a:ext>
            </a:extLst>
          </p:cNvPr>
          <p:cNvSpPr txBox="1">
            <a:spLocks/>
          </p:cNvSpPr>
          <p:nvPr/>
        </p:nvSpPr>
        <p:spPr>
          <a:xfrm>
            <a:off x="2009986" y="3576067"/>
            <a:ext cx="2311400" cy="76581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spcAft>
                <a:spcPts val="600"/>
              </a:spcAft>
            </a:pPr>
            <a:r>
              <a:rPr lang="en-GB" sz="2400" dirty="0">
                <a:solidFill>
                  <a:schemeClr val="tx1"/>
                </a:solidFill>
              </a:rPr>
              <a:t>Geoff Quinn </a:t>
            </a:r>
          </a:p>
          <a:p>
            <a:pPr>
              <a:spcAft>
                <a:spcPts val="600"/>
              </a:spcAft>
            </a:pPr>
            <a:r>
              <a:rPr lang="en-GB" sz="2400" dirty="0">
                <a:solidFill>
                  <a:schemeClr val="tx1"/>
                </a:solidFill>
              </a:rPr>
              <a:t>Pfizer Global</a:t>
            </a:r>
          </a:p>
        </p:txBody>
      </p:sp>
      <p:sp>
        <p:nvSpPr>
          <p:cNvPr id="12" name="Title 1">
            <a:extLst>
              <a:ext uri="{FF2B5EF4-FFF2-40B4-BE49-F238E27FC236}">
                <a16:creationId xmlns:a16="http://schemas.microsoft.com/office/drawing/2014/main" id="{2D4181C9-B8FA-4B40-A0EF-FFF1D739D7C0}"/>
              </a:ext>
            </a:extLst>
          </p:cNvPr>
          <p:cNvSpPr txBox="1">
            <a:spLocks/>
          </p:cNvSpPr>
          <p:nvPr/>
        </p:nvSpPr>
        <p:spPr>
          <a:xfrm>
            <a:off x="2075756" y="6116084"/>
            <a:ext cx="3302000" cy="32635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spcAft>
                <a:spcPts val="600"/>
              </a:spcAft>
            </a:pPr>
            <a:r>
              <a:rPr lang="en-GB" sz="2400" dirty="0">
                <a:solidFill>
                  <a:schemeClr val="tx1"/>
                </a:solidFill>
              </a:rPr>
              <a:t>Diana Woodburn </a:t>
            </a:r>
          </a:p>
          <a:p>
            <a:pPr>
              <a:spcAft>
                <a:spcPts val="600"/>
              </a:spcAft>
            </a:pPr>
            <a:r>
              <a:rPr lang="en-GB" sz="2400" dirty="0">
                <a:solidFill>
                  <a:schemeClr val="tx1"/>
                </a:solidFill>
              </a:rPr>
              <a:t>AKAM Chair</a:t>
            </a:r>
          </a:p>
        </p:txBody>
      </p:sp>
      <p:pic>
        <p:nvPicPr>
          <p:cNvPr id="13" name="Picture 12" descr="A person posing for the camera&#10;&#10;Description automatically generated">
            <a:extLst>
              <a:ext uri="{FF2B5EF4-FFF2-40B4-BE49-F238E27FC236}">
                <a16:creationId xmlns:a16="http://schemas.microsoft.com/office/drawing/2014/main" id="{56775569-6A30-4ED1-9BD2-DDEC237A68F7}"/>
              </a:ext>
            </a:extLst>
          </p:cNvPr>
          <p:cNvPicPr>
            <a:picLocks noChangeAspect="1"/>
          </p:cNvPicPr>
          <p:nvPr/>
        </p:nvPicPr>
        <p:blipFill>
          <a:blip r:embed="rId5"/>
          <a:stretch>
            <a:fillRect/>
          </a:stretch>
        </p:blipFill>
        <p:spPr>
          <a:xfrm>
            <a:off x="647140" y="5128750"/>
            <a:ext cx="1300377" cy="1517463"/>
          </a:xfrm>
          <a:prstGeom prst="rect">
            <a:avLst/>
          </a:prstGeom>
        </p:spPr>
      </p:pic>
      <p:pic>
        <p:nvPicPr>
          <p:cNvPr id="14" name="Picture 13" descr="A person wearing a suit and tie smiling at the camera&#10;&#10;Description automatically generated">
            <a:extLst>
              <a:ext uri="{FF2B5EF4-FFF2-40B4-BE49-F238E27FC236}">
                <a16:creationId xmlns:a16="http://schemas.microsoft.com/office/drawing/2014/main" id="{8965E10D-696D-4113-993C-9473B38206A0}"/>
              </a:ext>
            </a:extLst>
          </p:cNvPr>
          <p:cNvPicPr>
            <a:picLocks noChangeAspect="1"/>
          </p:cNvPicPr>
          <p:nvPr/>
        </p:nvPicPr>
        <p:blipFill>
          <a:blip r:embed="rId6"/>
          <a:stretch>
            <a:fillRect/>
          </a:stretch>
        </p:blipFill>
        <p:spPr>
          <a:xfrm>
            <a:off x="647140" y="3602903"/>
            <a:ext cx="1348991" cy="1332097"/>
          </a:xfrm>
          <a:prstGeom prst="rect">
            <a:avLst/>
          </a:prstGeom>
        </p:spPr>
      </p:pic>
    </p:spTree>
    <p:extLst>
      <p:ext uri="{BB962C8B-B14F-4D97-AF65-F5344CB8AC3E}">
        <p14:creationId xmlns:p14="http://schemas.microsoft.com/office/powerpoint/2010/main" val="2275982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8F234-F23F-4413-A8EB-B2656DD19751}"/>
              </a:ext>
            </a:extLst>
          </p:cNvPr>
          <p:cNvSpPr>
            <a:spLocks noGrp="1"/>
          </p:cNvSpPr>
          <p:nvPr>
            <p:ph type="title"/>
          </p:nvPr>
        </p:nvSpPr>
        <p:spPr/>
        <p:txBody>
          <a:bodyPr/>
          <a:lstStyle/>
          <a:p>
            <a:r>
              <a:rPr lang="en-US" dirty="0"/>
              <a:t>What’s on the agenda today?</a:t>
            </a:r>
          </a:p>
        </p:txBody>
      </p:sp>
      <p:sp>
        <p:nvSpPr>
          <p:cNvPr id="3" name="Content Placeholder 2">
            <a:extLst>
              <a:ext uri="{FF2B5EF4-FFF2-40B4-BE49-F238E27FC236}">
                <a16:creationId xmlns:a16="http://schemas.microsoft.com/office/drawing/2014/main" id="{C36DE481-CEE2-4ED6-8564-6873AE7E3BF9}"/>
              </a:ext>
            </a:extLst>
          </p:cNvPr>
          <p:cNvSpPr>
            <a:spLocks noGrp="1"/>
          </p:cNvSpPr>
          <p:nvPr>
            <p:ph idx="1"/>
          </p:nvPr>
        </p:nvSpPr>
        <p:spPr/>
        <p:txBody>
          <a:bodyPr>
            <a:normAutofit/>
          </a:bodyPr>
          <a:lstStyle/>
          <a:p>
            <a:r>
              <a:rPr lang="en-GB" dirty="0"/>
              <a:t>What is strategic account planning?</a:t>
            </a:r>
          </a:p>
          <a:p>
            <a:r>
              <a:rPr lang="en-GB" dirty="0"/>
              <a:t>Who expects what from strategic account plans?</a:t>
            </a:r>
          </a:p>
          <a:p>
            <a:r>
              <a:rPr lang="en-GB" dirty="0"/>
              <a:t>The essential components of strategic account plans</a:t>
            </a:r>
          </a:p>
          <a:p>
            <a:r>
              <a:rPr lang="en-GB" dirty="0"/>
              <a:t>Strategic account plan review</a:t>
            </a:r>
          </a:p>
          <a:p>
            <a:r>
              <a:rPr lang="en-GB" dirty="0"/>
              <a:t>Why are strategic </a:t>
            </a:r>
            <a:r>
              <a:rPr lang="en-GB"/>
              <a:t>account plans </a:t>
            </a:r>
            <a:r>
              <a:rPr lang="en-GB" dirty="0"/>
              <a:t>so often poor or non-existent?</a:t>
            </a:r>
            <a:endParaRPr lang="en-US" dirty="0"/>
          </a:p>
        </p:txBody>
      </p:sp>
    </p:spTree>
    <p:extLst>
      <p:ext uri="{BB962C8B-B14F-4D97-AF65-F5344CB8AC3E}">
        <p14:creationId xmlns:p14="http://schemas.microsoft.com/office/powerpoint/2010/main" val="360584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87D0-BF7C-4964-AA6C-8FB2CED4B50A}"/>
              </a:ext>
            </a:extLst>
          </p:cNvPr>
          <p:cNvSpPr>
            <a:spLocks noGrp="1"/>
          </p:cNvSpPr>
          <p:nvPr>
            <p:ph type="title"/>
          </p:nvPr>
        </p:nvSpPr>
        <p:spPr/>
        <p:txBody>
          <a:bodyPr/>
          <a:lstStyle/>
          <a:p>
            <a:r>
              <a:rPr lang="en-US" dirty="0"/>
              <a:t>Poll</a:t>
            </a:r>
          </a:p>
        </p:txBody>
      </p:sp>
      <p:sp>
        <p:nvSpPr>
          <p:cNvPr id="3" name="Content Placeholder 2">
            <a:extLst>
              <a:ext uri="{FF2B5EF4-FFF2-40B4-BE49-F238E27FC236}">
                <a16:creationId xmlns:a16="http://schemas.microsoft.com/office/drawing/2014/main" id="{6CFA41A5-A366-4694-B58B-2C821C927369}"/>
              </a:ext>
            </a:extLst>
          </p:cNvPr>
          <p:cNvSpPr>
            <a:spLocks noGrp="1"/>
          </p:cNvSpPr>
          <p:nvPr>
            <p:ph idx="1"/>
          </p:nvPr>
        </p:nvSpPr>
        <p:spPr>
          <a:xfrm>
            <a:off x="628650" y="1436914"/>
            <a:ext cx="8090807" cy="4053059"/>
          </a:xfrm>
        </p:spPr>
        <p:txBody>
          <a:bodyPr>
            <a:normAutofit/>
          </a:bodyPr>
          <a:lstStyle/>
          <a:p>
            <a:pPr marL="0" indent="0">
              <a:buNone/>
            </a:pPr>
            <a:r>
              <a:rPr lang="en-GB" dirty="0"/>
              <a:t>According to a recent global CSO Insights Sales Enablement Optimization Study what %age said that ……. </a:t>
            </a:r>
          </a:p>
          <a:p>
            <a:endParaRPr lang="en-GB" dirty="0"/>
          </a:p>
          <a:p>
            <a:pPr marL="0" indent="0">
              <a:buNone/>
            </a:pPr>
            <a:r>
              <a:rPr lang="en-GB" dirty="0"/>
              <a:t>…… strategic account planning wasn’t relevant to them?</a:t>
            </a:r>
            <a:endParaRPr lang="en-US" dirty="0"/>
          </a:p>
          <a:p>
            <a:pPr lvl="1"/>
            <a:r>
              <a:rPr lang="en-US" dirty="0"/>
              <a:t>10%</a:t>
            </a:r>
          </a:p>
          <a:p>
            <a:pPr lvl="1"/>
            <a:r>
              <a:rPr lang="en-US" dirty="0"/>
              <a:t>20%</a:t>
            </a:r>
          </a:p>
          <a:p>
            <a:pPr lvl="1"/>
            <a:r>
              <a:rPr lang="en-US" dirty="0"/>
              <a:t>30%</a:t>
            </a:r>
          </a:p>
          <a:p>
            <a:pPr lvl="1"/>
            <a:r>
              <a:rPr lang="en-US" dirty="0"/>
              <a:t>40%</a:t>
            </a:r>
          </a:p>
          <a:p>
            <a:endParaRPr lang="en-GB" dirty="0"/>
          </a:p>
          <a:p>
            <a:endParaRPr lang="en-US" dirty="0"/>
          </a:p>
        </p:txBody>
      </p:sp>
    </p:spTree>
    <p:extLst>
      <p:ext uri="{BB962C8B-B14F-4D97-AF65-F5344CB8AC3E}">
        <p14:creationId xmlns:p14="http://schemas.microsoft.com/office/powerpoint/2010/main" val="734348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31D3-82B2-4690-8DAD-93CC7D184EE4}"/>
              </a:ext>
            </a:extLst>
          </p:cNvPr>
          <p:cNvSpPr>
            <a:spLocks noGrp="1"/>
          </p:cNvSpPr>
          <p:nvPr>
            <p:ph type="title"/>
          </p:nvPr>
        </p:nvSpPr>
        <p:spPr/>
        <p:txBody>
          <a:bodyPr/>
          <a:lstStyle/>
          <a:p>
            <a:r>
              <a:rPr lang="en-US" dirty="0"/>
              <a:t>A few thoughts …..</a:t>
            </a:r>
          </a:p>
        </p:txBody>
      </p:sp>
      <p:sp>
        <p:nvSpPr>
          <p:cNvPr id="3" name="Content Placeholder 2">
            <a:extLst>
              <a:ext uri="{FF2B5EF4-FFF2-40B4-BE49-F238E27FC236}">
                <a16:creationId xmlns:a16="http://schemas.microsoft.com/office/drawing/2014/main" id="{D8B2DA16-321D-4513-A28B-6687C01F2396}"/>
              </a:ext>
            </a:extLst>
          </p:cNvPr>
          <p:cNvSpPr>
            <a:spLocks noGrp="1"/>
          </p:cNvSpPr>
          <p:nvPr>
            <p:ph idx="1"/>
          </p:nvPr>
        </p:nvSpPr>
        <p:spPr/>
        <p:txBody>
          <a:bodyPr>
            <a:normAutofit/>
          </a:bodyPr>
          <a:lstStyle/>
          <a:p>
            <a:pPr marL="0" indent="0">
              <a:buNone/>
            </a:pPr>
            <a:r>
              <a:rPr lang="en-GB" dirty="0"/>
              <a:t>According to a recent global CSO Insights Sales Enablement Optimization Study:</a:t>
            </a:r>
          </a:p>
          <a:p>
            <a:pPr marL="0" indent="0">
              <a:buNone/>
            </a:pPr>
            <a:r>
              <a:rPr lang="en-GB" dirty="0"/>
              <a:t>Of those studied …..</a:t>
            </a:r>
          </a:p>
          <a:p>
            <a:r>
              <a:rPr lang="en-GB" b="1" i="1" dirty="0"/>
              <a:t>10.4% said that strategic account planning wasn’t relevant to them and therefore they wouldn’t do it </a:t>
            </a:r>
          </a:p>
        </p:txBody>
      </p:sp>
      <p:sp>
        <p:nvSpPr>
          <p:cNvPr id="4" name="TextBox 3">
            <a:extLst>
              <a:ext uri="{FF2B5EF4-FFF2-40B4-BE49-F238E27FC236}">
                <a16:creationId xmlns:a16="http://schemas.microsoft.com/office/drawing/2014/main" id="{C4188A3F-AB7F-44BE-91C2-A1E66642C683}"/>
              </a:ext>
            </a:extLst>
          </p:cNvPr>
          <p:cNvSpPr txBox="1"/>
          <p:nvPr/>
        </p:nvSpPr>
        <p:spPr>
          <a:xfrm>
            <a:off x="628650" y="5617520"/>
            <a:ext cx="7886700" cy="415498"/>
          </a:xfrm>
          <a:prstGeom prst="rect">
            <a:avLst/>
          </a:prstGeom>
          <a:noFill/>
        </p:spPr>
        <p:txBody>
          <a:bodyPr wrap="square" rtlCol="0">
            <a:spAutoFit/>
          </a:bodyPr>
          <a:lstStyle/>
          <a:p>
            <a:r>
              <a:rPr lang="en-GB" sz="1050" dirty="0"/>
              <a:t>*Frank Dale CEO &amp; Co-Founder Open View Partners, 5 Important Elements For Strategic Account Planning Sessions, OV blog, March 26, 2018</a:t>
            </a:r>
          </a:p>
          <a:p>
            <a:r>
              <a:rPr lang="en-US" sz="1050" dirty="0">
                <a:hlinkClick r:id="rId2"/>
              </a:rPr>
              <a:t>https://openviewpartners.com/blog/strategic-account-planning/#.XuyxETd8DIW</a:t>
            </a:r>
            <a:r>
              <a:rPr lang="en-US" sz="1050" dirty="0"/>
              <a:t> </a:t>
            </a:r>
          </a:p>
        </p:txBody>
      </p:sp>
    </p:spTree>
    <p:extLst>
      <p:ext uri="{BB962C8B-B14F-4D97-AF65-F5344CB8AC3E}">
        <p14:creationId xmlns:p14="http://schemas.microsoft.com/office/powerpoint/2010/main" val="1090431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4DF8E1-5C02-46AE-8B48-9DD8C43904CC}"/>
              </a:ext>
            </a:extLst>
          </p:cNvPr>
          <p:cNvPicPr>
            <a:picLocks noChangeAspect="1"/>
          </p:cNvPicPr>
          <p:nvPr/>
        </p:nvPicPr>
        <p:blipFill>
          <a:blip r:embed="rId3"/>
          <a:stretch>
            <a:fillRect/>
          </a:stretch>
        </p:blipFill>
        <p:spPr>
          <a:xfrm>
            <a:off x="7511644" y="940343"/>
            <a:ext cx="1375673" cy="1375673"/>
          </a:xfrm>
          <a:prstGeom prst="rect">
            <a:avLst/>
          </a:prstGeom>
        </p:spPr>
      </p:pic>
      <p:sp>
        <p:nvSpPr>
          <p:cNvPr id="2" name="Title 1">
            <a:extLst>
              <a:ext uri="{FF2B5EF4-FFF2-40B4-BE49-F238E27FC236}">
                <a16:creationId xmlns:a16="http://schemas.microsoft.com/office/drawing/2014/main" id="{99D697AA-6098-41CD-9D5A-7CA991310127}"/>
              </a:ext>
            </a:extLst>
          </p:cNvPr>
          <p:cNvSpPr>
            <a:spLocks noGrp="1"/>
          </p:cNvSpPr>
          <p:nvPr>
            <p:ph type="title"/>
          </p:nvPr>
        </p:nvSpPr>
        <p:spPr/>
        <p:txBody>
          <a:bodyPr/>
          <a:lstStyle/>
          <a:p>
            <a:r>
              <a:rPr lang="en-US" dirty="0"/>
              <a:t>Three little words</a:t>
            </a:r>
          </a:p>
        </p:txBody>
      </p:sp>
      <p:sp>
        <p:nvSpPr>
          <p:cNvPr id="3" name="Content Placeholder 2">
            <a:extLst>
              <a:ext uri="{FF2B5EF4-FFF2-40B4-BE49-F238E27FC236}">
                <a16:creationId xmlns:a16="http://schemas.microsoft.com/office/drawing/2014/main" id="{FE836086-5060-423A-BBA9-0DDAC1FF367F}"/>
              </a:ext>
            </a:extLst>
          </p:cNvPr>
          <p:cNvSpPr>
            <a:spLocks noGrp="1"/>
          </p:cNvSpPr>
          <p:nvPr>
            <p:ph idx="1"/>
          </p:nvPr>
        </p:nvSpPr>
        <p:spPr/>
        <p:txBody>
          <a:bodyPr>
            <a:normAutofit fontScale="92500"/>
          </a:bodyPr>
          <a:lstStyle/>
          <a:p>
            <a:r>
              <a:rPr lang="en-GB" dirty="0"/>
              <a:t>Strategic…. “relating to the identification of long-term or             overall aims and interests and the means of achieving them”</a:t>
            </a:r>
          </a:p>
          <a:p>
            <a:r>
              <a:rPr lang="en-GB" dirty="0"/>
              <a:t>Account…. “an identified entity of interest”</a:t>
            </a:r>
          </a:p>
          <a:p>
            <a:r>
              <a:rPr lang="en-GB" dirty="0"/>
              <a:t>Plan…. “an intention or decision about what one is going to do”</a:t>
            </a:r>
          </a:p>
          <a:p>
            <a:r>
              <a:rPr lang="en-GB" dirty="0"/>
              <a:t>Account Plan….</a:t>
            </a:r>
          </a:p>
          <a:p>
            <a:pPr lvl="1"/>
            <a:r>
              <a:rPr lang="en-GB" dirty="0"/>
              <a:t>“a single document that contains important details, including information about the accounts decision-making process, the competition and the overall strategy to win them over (and retain them)”*</a:t>
            </a:r>
          </a:p>
          <a:p>
            <a:pPr marL="342900" lvl="1" indent="0">
              <a:buNone/>
            </a:pPr>
            <a:endParaRPr lang="en-GB" dirty="0"/>
          </a:p>
          <a:p>
            <a:pPr marL="342900" lvl="1" indent="0">
              <a:buNone/>
            </a:pPr>
            <a:r>
              <a:rPr lang="en-GB" dirty="0"/>
              <a:t>“Organisations which invest resources in detailed analysis of the needs and processes of their key accounts fare much better in building long-term profitable relationships”**</a:t>
            </a:r>
          </a:p>
          <a:p>
            <a:endParaRPr lang="en-US" dirty="0"/>
          </a:p>
        </p:txBody>
      </p:sp>
      <p:sp>
        <p:nvSpPr>
          <p:cNvPr id="4" name="TextBox 3">
            <a:extLst>
              <a:ext uri="{FF2B5EF4-FFF2-40B4-BE49-F238E27FC236}">
                <a16:creationId xmlns:a16="http://schemas.microsoft.com/office/drawing/2014/main" id="{68C4C067-3598-4FB6-B6B7-3556539A7F88}"/>
              </a:ext>
            </a:extLst>
          </p:cNvPr>
          <p:cNvSpPr txBox="1"/>
          <p:nvPr/>
        </p:nvSpPr>
        <p:spPr>
          <a:xfrm>
            <a:off x="628650" y="6027344"/>
            <a:ext cx="6418745" cy="415498"/>
          </a:xfrm>
          <a:prstGeom prst="rect">
            <a:avLst/>
          </a:prstGeom>
          <a:noFill/>
        </p:spPr>
        <p:txBody>
          <a:bodyPr wrap="none" rtlCol="0">
            <a:spAutoFit/>
          </a:bodyPr>
          <a:lstStyle/>
          <a:p>
            <a:r>
              <a:rPr lang="pt-BR" sz="1050" dirty="0"/>
              <a:t>*Shabnam Kakar, Cooper Chronicles blog June 18, 2019</a:t>
            </a:r>
          </a:p>
          <a:p>
            <a:r>
              <a:rPr lang="pt-BR" sz="1050" dirty="0"/>
              <a:t>**</a:t>
            </a:r>
            <a:r>
              <a:rPr lang="en-GB" sz="1050" dirty="0" err="1"/>
              <a:t>Ryals</a:t>
            </a:r>
            <a:r>
              <a:rPr lang="en-GB" sz="1050" dirty="0"/>
              <a:t>, L. and McDonald, M., 2008. Key account plans: The practitioners' guide to profitable planning. Routledge.</a:t>
            </a:r>
            <a:endParaRPr lang="pt-BR" sz="1050" dirty="0"/>
          </a:p>
        </p:txBody>
      </p:sp>
    </p:spTree>
    <p:extLst>
      <p:ext uri="{BB962C8B-B14F-4D97-AF65-F5344CB8AC3E}">
        <p14:creationId xmlns:p14="http://schemas.microsoft.com/office/powerpoint/2010/main" val="3939140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87D0-BF7C-4964-AA6C-8FB2CED4B50A}"/>
              </a:ext>
            </a:extLst>
          </p:cNvPr>
          <p:cNvSpPr>
            <a:spLocks noGrp="1"/>
          </p:cNvSpPr>
          <p:nvPr>
            <p:ph type="title"/>
          </p:nvPr>
        </p:nvSpPr>
        <p:spPr/>
        <p:txBody>
          <a:bodyPr/>
          <a:lstStyle/>
          <a:p>
            <a:r>
              <a:rPr lang="en-US" dirty="0"/>
              <a:t>Poll</a:t>
            </a:r>
          </a:p>
        </p:txBody>
      </p:sp>
      <p:sp>
        <p:nvSpPr>
          <p:cNvPr id="3" name="Content Placeholder 2">
            <a:extLst>
              <a:ext uri="{FF2B5EF4-FFF2-40B4-BE49-F238E27FC236}">
                <a16:creationId xmlns:a16="http://schemas.microsoft.com/office/drawing/2014/main" id="{6CFA41A5-A366-4694-B58B-2C821C927369}"/>
              </a:ext>
            </a:extLst>
          </p:cNvPr>
          <p:cNvSpPr>
            <a:spLocks noGrp="1"/>
          </p:cNvSpPr>
          <p:nvPr>
            <p:ph idx="1"/>
          </p:nvPr>
        </p:nvSpPr>
        <p:spPr>
          <a:xfrm>
            <a:off x="628650" y="1515270"/>
            <a:ext cx="8090807" cy="3263504"/>
          </a:xfrm>
        </p:spPr>
        <p:txBody>
          <a:bodyPr>
            <a:normAutofit/>
          </a:bodyPr>
          <a:lstStyle/>
          <a:p>
            <a:pPr marL="0" indent="0">
              <a:buNone/>
            </a:pPr>
            <a:r>
              <a:rPr lang="en-GB" dirty="0"/>
              <a:t>According to a recent global CSO Insights Sales Enablement Optimization Study what %age said that ……. </a:t>
            </a:r>
          </a:p>
          <a:p>
            <a:endParaRPr lang="en-GB" dirty="0"/>
          </a:p>
          <a:p>
            <a:pPr marL="0" indent="0">
              <a:buNone/>
            </a:pPr>
            <a:r>
              <a:rPr lang="en-GB" dirty="0"/>
              <a:t>…… account planning is ‘left to’ the sales professional </a:t>
            </a:r>
          </a:p>
          <a:p>
            <a:pPr lvl="1"/>
            <a:r>
              <a:rPr lang="en-US" dirty="0"/>
              <a:t>15%</a:t>
            </a:r>
          </a:p>
          <a:p>
            <a:pPr lvl="1"/>
            <a:r>
              <a:rPr lang="en-US" dirty="0"/>
              <a:t>25%</a:t>
            </a:r>
          </a:p>
          <a:p>
            <a:pPr lvl="1"/>
            <a:r>
              <a:rPr lang="en-US" dirty="0"/>
              <a:t>35%</a:t>
            </a:r>
          </a:p>
          <a:p>
            <a:pPr lvl="1"/>
            <a:r>
              <a:rPr lang="en-US" dirty="0"/>
              <a:t>45%</a:t>
            </a:r>
          </a:p>
          <a:p>
            <a:pPr marL="0" indent="0">
              <a:buNone/>
            </a:pPr>
            <a:endParaRPr lang="en-GB" dirty="0"/>
          </a:p>
          <a:p>
            <a:endParaRPr lang="en-US" dirty="0"/>
          </a:p>
        </p:txBody>
      </p:sp>
    </p:spTree>
    <p:extLst>
      <p:ext uri="{BB962C8B-B14F-4D97-AF65-F5344CB8AC3E}">
        <p14:creationId xmlns:p14="http://schemas.microsoft.com/office/powerpoint/2010/main" val="1599464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31D3-82B2-4690-8DAD-93CC7D184EE4}"/>
              </a:ext>
            </a:extLst>
          </p:cNvPr>
          <p:cNvSpPr>
            <a:spLocks noGrp="1"/>
          </p:cNvSpPr>
          <p:nvPr>
            <p:ph type="title"/>
          </p:nvPr>
        </p:nvSpPr>
        <p:spPr/>
        <p:txBody>
          <a:bodyPr/>
          <a:lstStyle/>
          <a:p>
            <a:r>
              <a:rPr lang="en-US" dirty="0"/>
              <a:t>A few thoughts …..</a:t>
            </a:r>
          </a:p>
        </p:txBody>
      </p:sp>
      <p:sp>
        <p:nvSpPr>
          <p:cNvPr id="3" name="Content Placeholder 2">
            <a:extLst>
              <a:ext uri="{FF2B5EF4-FFF2-40B4-BE49-F238E27FC236}">
                <a16:creationId xmlns:a16="http://schemas.microsoft.com/office/drawing/2014/main" id="{D8B2DA16-321D-4513-A28B-6687C01F2396}"/>
              </a:ext>
            </a:extLst>
          </p:cNvPr>
          <p:cNvSpPr>
            <a:spLocks noGrp="1"/>
          </p:cNvSpPr>
          <p:nvPr>
            <p:ph idx="1"/>
          </p:nvPr>
        </p:nvSpPr>
        <p:spPr/>
        <p:txBody>
          <a:bodyPr>
            <a:normAutofit/>
          </a:bodyPr>
          <a:lstStyle/>
          <a:p>
            <a:pPr marL="0" indent="0">
              <a:buNone/>
            </a:pPr>
            <a:r>
              <a:rPr lang="en-GB" dirty="0"/>
              <a:t>According to a recent global CSO Insights Sales Enablement Optimization Study:</a:t>
            </a:r>
          </a:p>
          <a:p>
            <a:pPr marL="0" indent="0">
              <a:buNone/>
            </a:pPr>
            <a:r>
              <a:rPr lang="en-GB" dirty="0"/>
              <a:t>Of those studied …..</a:t>
            </a:r>
          </a:p>
          <a:p>
            <a:r>
              <a:rPr lang="en-GB" dirty="0"/>
              <a:t>10.4% said that strategic account planning wasn’t relevant to them and therefore they wouldn’t do it </a:t>
            </a:r>
          </a:p>
          <a:p>
            <a:r>
              <a:rPr lang="en-GB" b="1" i="1" dirty="0"/>
              <a:t>24.8% said that account planning is ‘left to’ the sales professional </a:t>
            </a:r>
          </a:p>
        </p:txBody>
      </p:sp>
      <p:sp>
        <p:nvSpPr>
          <p:cNvPr id="4" name="TextBox 3">
            <a:extLst>
              <a:ext uri="{FF2B5EF4-FFF2-40B4-BE49-F238E27FC236}">
                <a16:creationId xmlns:a16="http://schemas.microsoft.com/office/drawing/2014/main" id="{C4188A3F-AB7F-44BE-91C2-A1E66642C683}"/>
              </a:ext>
            </a:extLst>
          </p:cNvPr>
          <p:cNvSpPr txBox="1"/>
          <p:nvPr/>
        </p:nvSpPr>
        <p:spPr>
          <a:xfrm>
            <a:off x="628650" y="5617520"/>
            <a:ext cx="7886700" cy="415498"/>
          </a:xfrm>
          <a:prstGeom prst="rect">
            <a:avLst/>
          </a:prstGeom>
          <a:noFill/>
        </p:spPr>
        <p:txBody>
          <a:bodyPr wrap="square" rtlCol="0">
            <a:spAutoFit/>
          </a:bodyPr>
          <a:lstStyle/>
          <a:p>
            <a:r>
              <a:rPr lang="en-GB" sz="1050" dirty="0"/>
              <a:t>*Frank Dale CEO &amp; Co-Founder Open View Partners, 5 Important Elements For Strategic Account Planning Sessions, OV blog, March 26, 2018</a:t>
            </a:r>
          </a:p>
          <a:p>
            <a:r>
              <a:rPr lang="en-US" sz="1050" dirty="0">
                <a:hlinkClick r:id="rId2"/>
              </a:rPr>
              <a:t>https://openviewpartners.com/blog/strategic-account-planning/#.XuyxETd8DIW</a:t>
            </a:r>
            <a:r>
              <a:rPr lang="en-US" sz="1050" dirty="0"/>
              <a:t> </a:t>
            </a:r>
          </a:p>
        </p:txBody>
      </p:sp>
    </p:spTree>
    <p:extLst>
      <p:ext uri="{BB962C8B-B14F-4D97-AF65-F5344CB8AC3E}">
        <p14:creationId xmlns:p14="http://schemas.microsoft.com/office/powerpoint/2010/main" val="812044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D420D-B1CD-4567-B7D2-3330378D5AB5}"/>
              </a:ext>
            </a:extLst>
          </p:cNvPr>
          <p:cNvSpPr>
            <a:spLocks noGrp="1"/>
          </p:cNvSpPr>
          <p:nvPr>
            <p:ph type="title"/>
          </p:nvPr>
        </p:nvSpPr>
        <p:spPr/>
        <p:txBody>
          <a:bodyPr/>
          <a:lstStyle/>
          <a:p>
            <a:r>
              <a:rPr lang="en-US" dirty="0"/>
              <a:t>Expectations</a:t>
            </a:r>
          </a:p>
        </p:txBody>
      </p:sp>
      <p:sp>
        <p:nvSpPr>
          <p:cNvPr id="3" name="Content Placeholder 2">
            <a:extLst>
              <a:ext uri="{FF2B5EF4-FFF2-40B4-BE49-F238E27FC236}">
                <a16:creationId xmlns:a16="http://schemas.microsoft.com/office/drawing/2014/main" id="{3D9C84C6-DC84-43C9-A32E-C5348DFE0821}"/>
              </a:ext>
            </a:extLst>
          </p:cNvPr>
          <p:cNvSpPr>
            <a:spLocks noGrp="1"/>
          </p:cNvSpPr>
          <p:nvPr>
            <p:ph idx="1"/>
          </p:nvPr>
        </p:nvSpPr>
        <p:spPr>
          <a:xfrm>
            <a:off x="457200" y="1947052"/>
            <a:ext cx="8229600" cy="4525963"/>
          </a:xfrm>
        </p:spPr>
        <p:txBody>
          <a:bodyPr/>
          <a:lstStyle/>
          <a:p>
            <a:r>
              <a:rPr lang="en-US" dirty="0"/>
              <a:t>Single, central source of truth</a:t>
            </a:r>
          </a:p>
          <a:p>
            <a:r>
              <a:rPr lang="en-US" dirty="0"/>
              <a:t>Updated &amp; accessible</a:t>
            </a:r>
          </a:p>
          <a:p>
            <a:r>
              <a:rPr lang="en-US" dirty="0"/>
              <a:t>Internally &amp; externally focused</a:t>
            </a:r>
          </a:p>
          <a:p>
            <a:r>
              <a:rPr lang="en-US" dirty="0"/>
              <a:t>Responsible / Accountable / Consulted / Informed</a:t>
            </a:r>
          </a:p>
          <a:p>
            <a:r>
              <a:rPr lang="en-US" dirty="0"/>
              <a:t>Creating / Engaging / Delivering</a:t>
            </a:r>
          </a:p>
          <a:p>
            <a:r>
              <a:rPr lang="en-US" dirty="0"/>
              <a:t>An insurance policy</a:t>
            </a:r>
          </a:p>
          <a:p>
            <a:r>
              <a:rPr lang="en-US" dirty="0"/>
              <a:t>Interesting</a:t>
            </a:r>
          </a:p>
          <a:p>
            <a:r>
              <a:rPr lang="en-US" dirty="0"/>
              <a:t>Detailed</a:t>
            </a:r>
          </a:p>
        </p:txBody>
      </p:sp>
      <p:pic>
        <p:nvPicPr>
          <p:cNvPr id="4" name="Picture 3">
            <a:extLst>
              <a:ext uri="{FF2B5EF4-FFF2-40B4-BE49-F238E27FC236}">
                <a16:creationId xmlns:a16="http://schemas.microsoft.com/office/drawing/2014/main" id="{2A10DE3B-9429-42A8-A568-8E68DFC7515C}"/>
              </a:ext>
            </a:extLst>
          </p:cNvPr>
          <p:cNvPicPr>
            <a:picLocks noChangeAspect="1"/>
          </p:cNvPicPr>
          <p:nvPr/>
        </p:nvPicPr>
        <p:blipFill>
          <a:blip r:embed="rId3"/>
          <a:stretch>
            <a:fillRect/>
          </a:stretch>
        </p:blipFill>
        <p:spPr>
          <a:xfrm>
            <a:off x="6511961" y="3787379"/>
            <a:ext cx="1659863" cy="1545609"/>
          </a:xfrm>
          <a:prstGeom prst="rect">
            <a:avLst/>
          </a:prstGeom>
        </p:spPr>
      </p:pic>
      <p:pic>
        <p:nvPicPr>
          <p:cNvPr id="5" name="Picture 4">
            <a:extLst>
              <a:ext uri="{FF2B5EF4-FFF2-40B4-BE49-F238E27FC236}">
                <a16:creationId xmlns:a16="http://schemas.microsoft.com/office/drawing/2014/main" id="{E3CEEA11-21BB-442D-9D98-D28F2F520FE8}"/>
              </a:ext>
            </a:extLst>
          </p:cNvPr>
          <p:cNvPicPr>
            <a:picLocks noChangeAspect="1"/>
          </p:cNvPicPr>
          <p:nvPr/>
        </p:nvPicPr>
        <p:blipFill>
          <a:blip r:embed="rId4"/>
          <a:stretch>
            <a:fillRect/>
          </a:stretch>
        </p:blipFill>
        <p:spPr>
          <a:xfrm>
            <a:off x="3368502" y="4181297"/>
            <a:ext cx="2063470" cy="1545610"/>
          </a:xfrm>
          <a:prstGeom prst="rect">
            <a:avLst/>
          </a:prstGeom>
        </p:spPr>
      </p:pic>
      <p:pic>
        <p:nvPicPr>
          <p:cNvPr id="6" name="Picture 5">
            <a:extLst>
              <a:ext uri="{FF2B5EF4-FFF2-40B4-BE49-F238E27FC236}">
                <a16:creationId xmlns:a16="http://schemas.microsoft.com/office/drawing/2014/main" id="{AAA4C495-5121-42EA-9DFF-2ECA78C7642C}"/>
              </a:ext>
            </a:extLst>
          </p:cNvPr>
          <p:cNvPicPr>
            <a:picLocks noChangeAspect="1"/>
          </p:cNvPicPr>
          <p:nvPr/>
        </p:nvPicPr>
        <p:blipFill>
          <a:blip r:embed="rId5"/>
          <a:stretch>
            <a:fillRect/>
          </a:stretch>
        </p:blipFill>
        <p:spPr>
          <a:xfrm>
            <a:off x="4572000" y="1268867"/>
            <a:ext cx="2469454" cy="1645274"/>
          </a:xfrm>
          <a:prstGeom prst="rect">
            <a:avLst/>
          </a:prstGeom>
        </p:spPr>
      </p:pic>
      <p:pic>
        <p:nvPicPr>
          <p:cNvPr id="7" name="Picture 6">
            <a:extLst>
              <a:ext uri="{FF2B5EF4-FFF2-40B4-BE49-F238E27FC236}">
                <a16:creationId xmlns:a16="http://schemas.microsoft.com/office/drawing/2014/main" id="{652024A6-1D6D-4390-A545-A9E36A1783AD}"/>
              </a:ext>
            </a:extLst>
          </p:cNvPr>
          <p:cNvPicPr>
            <a:picLocks noChangeAspect="1"/>
          </p:cNvPicPr>
          <p:nvPr/>
        </p:nvPicPr>
        <p:blipFill>
          <a:blip r:embed="rId6"/>
          <a:stretch>
            <a:fillRect/>
          </a:stretch>
        </p:blipFill>
        <p:spPr>
          <a:xfrm>
            <a:off x="7229560" y="1281113"/>
            <a:ext cx="1375172" cy="1789509"/>
          </a:xfrm>
          <a:prstGeom prst="rect">
            <a:avLst/>
          </a:prstGeom>
        </p:spPr>
      </p:pic>
    </p:spTree>
    <p:extLst>
      <p:ext uri="{BB962C8B-B14F-4D97-AF65-F5344CB8AC3E}">
        <p14:creationId xmlns:p14="http://schemas.microsoft.com/office/powerpoint/2010/main" val="37504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87D0-BF7C-4964-AA6C-8FB2CED4B50A}"/>
              </a:ext>
            </a:extLst>
          </p:cNvPr>
          <p:cNvSpPr>
            <a:spLocks noGrp="1"/>
          </p:cNvSpPr>
          <p:nvPr>
            <p:ph type="title"/>
          </p:nvPr>
        </p:nvSpPr>
        <p:spPr/>
        <p:txBody>
          <a:bodyPr/>
          <a:lstStyle/>
          <a:p>
            <a:r>
              <a:rPr lang="en-US" dirty="0"/>
              <a:t>Poll</a:t>
            </a:r>
          </a:p>
        </p:txBody>
      </p:sp>
      <p:sp>
        <p:nvSpPr>
          <p:cNvPr id="3" name="Content Placeholder 2">
            <a:extLst>
              <a:ext uri="{FF2B5EF4-FFF2-40B4-BE49-F238E27FC236}">
                <a16:creationId xmlns:a16="http://schemas.microsoft.com/office/drawing/2014/main" id="{6CFA41A5-A366-4694-B58B-2C821C927369}"/>
              </a:ext>
            </a:extLst>
          </p:cNvPr>
          <p:cNvSpPr>
            <a:spLocks noGrp="1"/>
          </p:cNvSpPr>
          <p:nvPr>
            <p:ph idx="1"/>
          </p:nvPr>
        </p:nvSpPr>
        <p:spPr>
          <a:xfrm>
            <a:off x="628650" y="1797248"/>
            <a:ext cx="8090807" cy="3263504"/>
          </a:xfrm>
        </p:spPr>
        <p:txBody>
          <a:bodyPr>
            <a:normAutofit fontScale="92500" lnSpcReduction="20000"/>
          </a:bodyPr>
          <a:lstStyle/>
          <a:p>
            <a:pPr marL="0" indent="0">
              <a:buNone/>
            </a:pPr>
            <a:r>
              <a:rPr lang="en-GB" dirty="0"/>
              <a:t>According to a recent global CSO Insights Sales Enablement Optimization Study what %age said that ……. </a:t>
            </a:r>
          </a:p>
          <a:p>
            <a:pPr marL="0" indent="0">
              <a:buNone/>
            </a:pPr>
            <a:endParaRPr lang="en-GB" dirty="0"/>
          </a:p>
          <a:p>
            <a:pPr marL="0" indent="0">
              <a:buNone/>
            </a:pPr>
            <a:r>
              <a:rPr lang="en-GB" dirty="0"/>
              <a:t>…… sales professionals are required to develop strategic account plans?</a:t>
            </a:r>
          </a:p>
          <a:p>
            <a:pPr lvl="1"/>
            <a:r>
              <a:rPr lang="en-US" dirty="0"/>
              <a:t>25%</a:t>
            </a:r>
          </a:p>
          <a:p>
            <a:pPr lvl="1"/>
            <a:r>
              <a:rPr lang="en-US" dirty="0"/>
              <a:t>33%</a:t>
            </a:r>
          </a:p>
          <a:p>
            <a:pPr lvl="1"/>
            <a:r>
              <a:rPr lang="en-US" dirty="0"/>
              <a:t>50%</a:t>
            </a:r>
          </a:p>
          <a:p>
            <a:pPr lvl="1"/>
            <a:r>
              <a:rPr lang="en-US" dirty="0"/>
              <a:t>66%</a:t>
            </a:r>
          </a:p>
          <a:p>
            <a:pPr lvl="1"/>
            <a:r>
              <a:rPr lang="en-US" dirty="0"/>
              <a:t>75%</a:t>
            </a:r>
          </a:p>
          <a:p>
            <a:endParaRPr lang="en-US" dirty="0"/>
          </a:p>
        </p:txBody>
      </p:sp>
    </p:spTree>
    <p:extLst>
      <p:ext uri="{BB962C8B-B14F-4D97-AF65-F5344CB8AC3E}">
        <p14:creationId xmlns:p14="http://schemas.microsoft.com/office/powerpoint/2010/main" val="297679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31D3-82B2-4690-8DAD-93CC7D184EE4}"/>
              </a:ext>
            </a:extLst>
          </p:cNvPr>
          <p:cNvSpPr>
            <a:spLocks noGrp="1"/>
          </p:cNvSpPr>
          <p:nvPr>
            <p:ph type="title"/>
          </p:nvPr>
        </p:nvSpPr>
        <p:spPr/>
        <p:txBody>
          <a:bodyPr/>
          <a:lstStyle/>
          <a:p>
            <a:r>
              <a:rPr lang="en-US" dirty="0"/>
              <a:t>A few thoughts …..</a:t>
            </a:r>
          </a:p>
        </p:txBody>
      </p:sp>
      <p:sp>
        <p:nvSpPr>
          <p:cNvPr id="3" name="Content Placeholder 2">
            <a:extLst>
              <a:ext uri="{FF2B5EF4-FFF2-40B4-BE49-F238E27FC236}">
                <a16:creationId xmlns:a16="http://schemas.microsoft.com/office/drawing/2014/main" id="{D8B2DA16-321D-4513-A28B-6687C01F2396}"/>
              </a:ext>
            </a:extLst>
          </p:cNvPr>
          <p:cNvSpPr>
            <a:spLocks noGrp="1"/>
          </p:cNvSpPr>
          <p:nvPr>
            <p:ph idx="1"/>
          </p:nvPr>
        </p:nvSpPr>
        <p:spPr/>
        <p:txBody>
          <a:bodyPr>
            <a:normAutofit/>
          </a:bodyPr>
          <a:lstStyle/>
          <a:p>
            <a:pPr marL="0" indent="0">
              <a:buNone/>
            </a:pPr>
            <a:r>
              <a:rPr lang="en-GB" dirty="0"/>
              <a:t>According to a recent global CSO Insights Sales Enablement Optimization Study:</a:t>
            </a:r>
          </a:p>
          <a:p>
            <a:pPr marL="0" indent="0">
              <a:buNone/>
            </a:pPr>
            <a:r>
              <a:rPr lang="en-GB" dirty="0"/>
              <a:t>Of those studied …..</a:t>
            </a:r>
          </a:p>
          <a:p>
            <a:r>
              <a:rPr lang="en-GB" dirty="0"/>
              <a:t>10.4% said that strategic account planning wasn’t relevant to them and therefore they wouldn’t do it </a:t>
            </a:r>
          </a:p>
          <a:p>
            <a:r>
              <a:rPr lang="en-GB" dirty="0"/>
              <a:t>24.8% said that account planning is left up to each sales professional </a:t>
            </a:r>
          </a:p>
          <a:p>
            <a:r>
              <a:rPr lang="en-GB" b="1" i="1" dirty="0"/>
              <a:t>33.1% said that sales professionals are required to develop strategic account plans</a:t>
            </a:r>
          </a:p>
        </p:txBody>
      </p:sp>
      <p:sp>
        <p:nvSpPr>
          <p:cNvPr id="4" name="TextBox 3">
            <a:extLst>
              <a:ext uri="{FF2B5EF4-FFF2-40B4-BE49-F238E27FC236}">
                <a16:creationId xmlns:a16="http://schemas.microsoft.com/office/drawing/2014/main" id="{C4188A3F-AB7F-44BE-91C2-A1E66642C683}"/>
              </a:ext>
            </a:extLst>
          </p:cNvPr>
          <p:cNvSpPr txBox="1"/>
          <p:nvPr/>
        </p:nvSpPr>
        <p:spPr>
          <a:xfrm>
            <a:off x="628650" y="5941497"/>
            <a:ext cx="7886700" cy="369332"/>
          </a:xfrm>
          <a:prstGeom prst="rect">
            <a:avLst/>
          </a:prstGeom>
          <a:noFill/>
        </p:spPr>
        <p:txBody>
          <a:bodyPr wrap="square" rtlCol="0">
            <a:spAutoFit/>
          </a:bodyPr>
          <a:lstStyle/>
          <a:p>
            <a:r>
              <a:rPr lang="en-GB" sz="900" dirty="0"/>
              <a:t>*Frank Dale CEO &amp; Co-Founder Open View Partners, 5 Important Elements For Strategic Account Planning Sessions, OV blog, March 26, 2018</a:t>
            </a:r>
          </a:p>
          <a:p>
            <a:r>
              <a:rPr lang="en-US" sz="900" dirty="0">
                <a:hlinkClick r:id="rId2"/>
              </a:rPr>
              <a:t>https://openviewpartners.com/blog/strategic-account-planning/#.XuyxETd8DIW</a:t>
            </a:r>
            <a:r>
              <a:rPr lang="en-US" sz="900" dirty="0"/>
              <a:t> </a:t>
            </a:r>
          </a:p>
        </p:txBody>
      </p:sp>
    </p:spTree>
    <p:extLst>
      <p:ext uri="{BB962C8B-B14F-4D97-AF65-F5344CB8AC3E}">
        <p14:creationId xmlns:p14="http://schemas.microsoft.com/office/powerpoint/2010/main" val="1628599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84DD-D326-4C28-9401-0B3C2BE62EB8}"/>
              </a:ext>
            </a:extLst>
          </p:cNvPr>
          <p:cNvSpPr>
            <a:spLocks noGrp="1"/>
          </p:cNvSpPr>
          <p:nvPr>
            <p:ph type="title"/>
          </p:nvPr>
        </p:nvSpPr>
        <p:spPr/>
        <p:txBody>
          <a:bodyPr/>
          <a:lstStyle/>
          <a:p>
            <a:r>
              <a:rPr lang="en-GB" dirty="0"/>
              <a:t>Critical importance of the plan</a:t>
            </a:r>
            <a:endParaRPr lang="en-US" dirty="0"/>
          </a:p>
        </p:txBody>
      </p:sp>
      <p:sp>
        <p:nvSpPr>
          <p:cNvPr id="3" name="AutoShape 3">
            <a:extLst>
              <a:ext uri="{FF2B5EF4-FFF2-40B4-BE49-F238E27FC236}">
                <a16:creationId xmlns:a16="http://schemas.microsoft.com/office/drawing/2014/main" id="{2292F50F-E9B1-45FC-81DB-5242EE115C78}"/>
              </a:ext>
            </a:extLst>
          </p:cNvPr>
          <p:cNvSpPr>
            <a:spLocks noChangeArrowheads="1"/>
          </p:cNvSpPr>
          <p:nvPr/>
        </p:nvSpPr>
        <p:spPr bwMode="auto">
          <a:xfrm>
            <a:off x="725213" y="3309342"/>
            <a:ext cx="1651105" cy="1040386"/>
          </a:xfrm>
          <a:prstGeom prst="cube">
            <a:avLst>
              <a:gd name="adj" fmla="val 25000"/>
            </a:avLst>
          </a:prstGeom>
          <a:solidFill>
            <a:srgbClr val="CCECFF"/>
          </a:solidFill>
          <a:ln w="9525">
            <a:solidFill>
              <a:schemeClr val="bg1"/>
            </a:solidFill>
            <a:miter lim="800000"/>
            <a:headEnd/>
            <a:tailEnd/>
          </a:ln>
        </p:spPr>
        <p:txBody>
          <a:bodyPr anchor="ct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spcAft>
                <a:spcPts val="375"/>
              </a:spcAft>
            </a:pPr>
            <a:r>
              <a:rPr lang="en-GB" altLang="en-US" sz="1500" dirty="0">
                <a:latin typeface="Arial" panose="020B0604020202020204" pitchFamily="34" charset="0"/>
              </a:rPr>
              <a:t>Shared learning</a:t>
            </a:r>
          </a:p>
        </p:txBody>
      </p:sp>
      <p:sp>
        <p:nvSpPr>
          <p:cNvPr id="4" name="AutoShape 4">
            <a:extLst>
              <a:ext uri="{FF2B5EF4-FFF2-40B4-BE49-F238E27FC236}">
                <a16:creationId xmlns:a16="http://schemas.microsoft.com/office/drawing/2014/main" id="{422BFA0C-2472-4CE4-99FC-98A51999BECC}"/>
              </a:ext>
            </a:extLst>
          </p:cNvPr>
          <p:cNvSpPr>
            <a:spLocks noChangeArrowheads="1"/>
          </p:cNvSpPr>
          <p:nvPr/>
        </p:nvSpPr>
        <p:spPr bwMode="auto">
          <a:xfrm>
            <a:off x="3641838" y="5850107"/>
            <a:ext cx="1571870" cy="665786"/>
          </a:xfrm>
          <a:prstGeom prst="cube">
            <a:avLst>
              <a:gd name="adj" fmla="val 25000"/>
            </a:avLst>
          </a:prstGeom>
          <a:solidFill>
            <a:schemeClr val="bg2">
              <a:lumMod val="40000"/>
              <a:lumOff val="60000"/>
            </a:schemeClr>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45000"/>
              </a:spcBef>
              <a:buSzPct val="55000"/>
              <a:buBlip>
                <a:blip r:embed="rId2"/>
              </a:buBlip>
              <a:defRPr sz="2000">
                <a:solidFill>
                  <a:schemeClr val="tx1"/>
                </a:solidFill>
                <a:latin typeface="Arial" panose="020B0604020202020204" pitchFamily="34" charset="0"/>
              </a:defRPr>
            </a:lvl1pPr>
            <a:lvl2pPr marL="742950" indent="-285750">
              <a:buSzPct val="55000"/>
              <a:buBlip>
                <a:blip r:embed="rId2"/>
              </a:buBlip>
              <a:defRPr>
                <a:solidFill>
                  <a:schemeClr val="tx1"/>
                </a:solidFill>
                <a:latin typeface="Arial" panose="020B0604020202020204" pitchFamily="34" charset="0"/>
              </a:defRPr>
            </a:lvl2pPr>
            <a:lvl3pPr marL="1143000" indent="-228600">
              <a:buSzPct val="50000"/>
              <a:buBlip>
                <a:blip r:embed="rId3"/>
              </a:buBlip>
              <a:defRPr sz="1600">
                <a:solidFill>
                  <a:schemeClr val="tx1"/>
                </a:solidFill>
                <a:latin typeface="Arial" panose="020B0604020202020204" pitchFamily="34" charset="0"/>
              </a:defRPr>
            </a:lvl3pPr>
            <a:lvl4pPr marL="1600200" indent="-228600">
              <a:buSzPct val="40000"/>
              <a:buBlip>
                <a:blip r:embed="rId3"/>
              </a:buBlip>
              <a:defRPr sz="1600">
                <a:solidFill>
                  <a:schemeClr val="tx1"/>
                </a:solidFill>
                <a:latin typeface="Arial" panose="020B0604020202020204" pitchFamily="34" charset="0"/>
              </a:defRPr>
            </a:lvl4pPr>
            <a:lvl5pPr marL="2057400" indent="-228600">
              <a:spcBef>
                <a:spcPct val="20000"/>
              </a:spcBef>
              <a:buSzPct val="40000"/>
              <a:buBlip>
                <a:blip r:embed="rId3"/>
              </a:buBlip>
              <a:defRPr sz="1600">
                <a:solidFill>
                  <a:schemeClr val="tx1"/>
                </a:solidFill>
                <a:latin typeface="Arial" panose="020B0604020202020204" pitchFamily="34" charset="0"/>
              </a:defRPr>
            </a:lvl5pPr>
            <a:lvl6pPr marL="25146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6pPr>
            <a:lvl7pPr marL="29718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7pPr>
            <a:lvl8pPr marL="34290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8pPr>
            <a:lvl9pPr marL="38862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9pPr>
          </a:lstStyle>
          <a:p>
            <a:pPr algn="ctr">
              <a:spcBef>
                <a:spcPct val="50000"/>
              </a:spcBef>
              <a:spcAft>
                <a:spcPts val="375"/>
              </a:spcAft>
              <a:buSzTx/>
              <a:buNone/>
              <a:defRPr/>
            </a:pPr>
            <a:r>
              <a:rPr lang="en-GB" altLang="en-US" sz="1500" dirty="0"/>
              <a:t>Team success</a:t>
            </a:r>
          </a:p>
        </p:txBody>
      </p:sp>
      <p:sp>
        <p:nvSpPr>
          <p:cNvPr id="5" name="AutoShape 5">
            <a:extLst>
              <a:ext uri="{FF2B5EF4-FFF2-40B4-BE49-F238E27FC236}">
                <a16:creationId xmlns:a16="http://schemas.microsoft.com/office/drawing/2014/main" id="{C86A1566-211A-4A22-A33B-AA8285720DD9}"/>
              </a:ext>
            </a:extLst>
          </p:cNvPr>
          <p:cNvSpPr>
            <a:spLocks noChangeArrowheads="1"/>
          </p:cNvSpPr>
          <p:nvPr/>
        </p:nvSpPr>
        <p:spPr bwMode="auto">
          <a:xfrm>
            <a:off x="6637283" y="3309342"/>
            <a:ext cx="1575777" cy="1040386"/>
          </a:xfrm>
          <a:prstGeom prst="cube">
            <a:avLst>
              <a:gd name="adj" fmla="val 25000"/>
            </a:avLst>
          </a:prstGeom>
          <a:solidFill>
            <a:srgbClr val="CCFF66"/>
          </a:solidFill>
          <a:ln w="9525">
            <a:solidFill>
              <a:schemeClr val="bg1"/>
            </a:solidFill>
            <a:miter lim="800000"/>
            <a:headEnd/>
            <a:tailEnd/>
          </a:ln>
        </p:spPr>
        <p:txBody>
          <a:bodyPr anchor="ct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spcAft>
                <a:spcPts val="375"/>
              </a:spcAft>
            </a:pPr>
            <a:r>
              <a:rPr lang="en-GB" altLang="en-US" sz="1500" dirty="0">
                <a:solidFill>
                  <a:srgbClr val="000066"/>
                </a:solidFill>
                <a:latin typeface="Arial" panose="020B0604020202020204" pitchFamily="34" charset="0"/>
              </a:rPr>
              <a:t>Delivering the vision</a:t>
            </a:r>
          </a:p>
        </p:txBody>
      </p:sp>
      <p:sp>
        <p:nvSpPr>
          <p:cNvPr id="6" name="AutoShape 6">
            <a:extLst>
              <a:ext uri="{FF2B5EF4-FFF2-40B4-BE49-F238E27FC236}">
                <a16:creationId xmlns:a16="http://schemas.microsoft.com/office/drawing/2014/main" id="{ED211046-4847-471A-A4DB-2076DB2EC86A}"/>
              </a:ext>
            </a:extLst>
          </p:cNvPr>
          <p:cNvSpPr>
            <a:spLocks noChangeArrowheads="1"/>
          </p:cNvSpPr>
          <p:nvPr/>
        </p:nvSpPr>
        <p:spPr bwMode="auto">
          <a:xfrm>
            <a:off x="3641837" y="1275127"/>
            <a:ext cx="1571871" cy="770879"/>
          </a:xfrm>
          <a:prstGeom prst="cube">
            <a:avLst>
              <a:gd name="adj" fmla="val 25000"/>
            </a:avLst>
          </a:prstGeom>
          <a:solidFill>
            <a:srgbClr val="FFC000"/>
          </a:solidFill>
          <a:ln w="9525">
            <a:solidFill>
              <a:schemeClr val="bg1"/>
            </a:solidFill>
            <a:miter lim="800000"/>
            <a:headEnd/>
            <a:tailEnd/>
          </a:ln>
        </p:spPr>
        <p:txBody>
          <a:bodyPr anchor="ct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spcAft>
                <a:spcPts val="375"/>
              </a:spcAft>
            </a:pPr>
            <a:r>
              <a:rPr lang="en-GB" altLang="en-US" sz="1500" dirty="0">
                <a:solidFill>
                  <a:srgbClr val="000066"/>
                </a:solidFill>
                <a:latin typeface="Arial" panose="020B0604020202020204" pitchFamily="34" charset="0"/>
              </a:rPr>
              <a:t>Added value</a:t>
            </a:r>
          </a:p>
        </p:txBody>
      </p:sp>
      <p:sp>
        <p:nvSpPr>
          <p:cNvPr id="7" name="Text Box 17">
            <a:extLst>
              <a:ext uri="{FF2B5EF4-FFF2-40B4-BE49-F238E27FC236}">
                <a16:creationId xmlns:a16="http://schemas.microsoft.com/office/drawing/2014/main" id="{444BB514-F89C-40D5-B30A-64E84CFA7084}"/>
              </a:ext>
            </a:extLst>
          </p:cNvPr>
          <p:cNvSpPr txBox="1">
            <a:spLocks noChangeArrowheads="1"/>
          </p:cNvSpPr>
          <p:nvPr/>
        </p:nvSpPr>
        <p:spPr bwMode="auto">
          <a:xfrm>
            <a:off x="5150644" y="5471049"/>
            <a:ext cx="2641997" cy="392898"/>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20000"/>
              </a:spcBef>
              <a:buClr>
                <a:srgbClr val="FF3300"/>
              </a:buClr>
            </a:pPr>
            <a:r>
              <a:rPr lang="en-GB" altLang="en-US" sz="1050" dirty="0">
                <a:latin typeface="Arial" panose="020B0604020202020204" pitchFamily="34" charset="0"/>
              </a:rPr>
              <a:t>Professor Patrick Godfrey, Halcrow Strategic Relationship Director</a:t>
            </a:r>
          </a:p>
        </p:txBody>
      </p:sp>
      <p:grpSp>
        <p:nvGrpSpPr>
          <p:cNvPr id="9" name="Group 4">
            <a:extLst>
              <a:ext uri="{FF2B5EF4-FFF2-40B4-BE49-F238E27FC236}">
                <a16:creationId xmlns:a16="http://schemas.microsoft.com/office/drawing/2014/main" id="{A7BB11C9-F8A3-45E9-9BCB-4C59805A9C37}"/>
              </a:ext>
            </a:extLst>
          </p:cNvPr>
          <p:cNvGrpSpPr>
            <a:grpSpLocks/>
          </p:cNvGrpSpPr>
          <p:nvPr/>
        </p:nvGrpSpPr>
        <p:grpSpPr bwMode="auto">
          <a:xfrm>
            <a:off x="2552394" y="2172134"/>
            <a:ext cx="3805345" cy="3974300"/>
            <a:chOff x="2281106" y="2285594"/>
            <a:chExt cx="3973201" cy="3644030"/>
          </a:xfrm>
        </p:grpSpPr>
        <p:sp>
          <p:nvSpPr>
            <p:cNvPr id="10" name="Quad Arrow Callout 2">
              <a:extLst>
                <a:ext uri="{FF2B5EF4-FFF2-40B4-BE49-F238E27FC236}">
                  <a16:creationId xmlns:a16="http://schemas.microsoft.com/office/drawing/2014/main" id="{351D0B8D-D2FF-44C8-8002-D978143644D7}"/>
                </a:ext>
              </a:extLst>
            </p:cNvPr>
            <p:cNvSpPr/>
            <p:nvPr/>
          </p:nvSpPr>
          <p:spPr bwMode="auto">
            <a:xfrm>
              <a:off x="2468210" y="2285594"/>
              <a:ext cx="3522605" cy="3231542"/>
            </a:xfrm>
            <a:prstGeom prst="quadArrowCallout">
              <a:avLst/>
            </a:prstGeom>
            <a:solidFill>
              <a:srgbClr val="FFFF00"/>
            </a:solidFill>
            <a:ln>
              <a:noFill/>
            </a:ln>
            <a:effectLst>
              <a:outerShdw blurRad="50800" dist="38100" dir="2700000" algn="tl" rotWithShape="0">
                <a:prstClr val="black">
                  <a:alpha val="40000"/>
                </a:prstClr>
              </a:outerShdw>
            </a:effectLst>
          </p:spPr>
          <p:txBody>
            <a:bodyPr lIns="67500" tIns="35100" rIns="67500" bIns="35100"/>
            <a:lstStyle/>
            <a:p>
              <a:pPr>
                <a:defRPr/>
              </a:pPr>
              <a:endParaRPr lang="en-GB" sz="1350"/>
            </a:p>
          </p:txBody>
        </p:sp>
        <p:sp>
          <p:nvSpPr>
            <p:cNvPr id="11" name="TextBox 3">
              <a:extLst>
                <a:ext uri="{FF2B5EF4-FFF2-40B4-BE49-F238E27FC236}">
                  <a16:creationId xmlns:a16="http://schemas.microsoft.com/office/drawing/2014/main" id="{F6DE42C4-D80B-4FE1-8424-274334432B5C}"/>
                </a:ext>
              </a:extLst>
            </p:cNvPr>
            <p:cNvSpPr txBox="1">
              <a:spLocks noChangeArrowheads="1"/>
            </p:cNvSpPr>
            <p:nvPr/>
          </p:nvSpPr>
          <p:spPr bwMode="auto">
            <a:xfrm>
              <a:off x="3563888" y="3376293"/>
              <a:ext cx="1403648" cy="10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r>
                <a:rPr lang="en-GB" altLang="en-US" sz="1500" b="1">
                  <a:latin typeface="Arial Black" panose="020B0A04020102020204" pitchFamily="34" charset="0"/>
                  <a:cs typeface="Arial" panose="020B0604020202020204" pitchFamily="34" charset="0"/>
                </a:rPr>
                <a:t>Key account plan</a:t>
              </a:r>
            </a:p>
          </p:txBody>
        </p:sp>
        <p:sp>
          <p:nvSpPr>
            <p:cNvPr id="12" name="TextBox 12">
              <a:extLst>
                <a:ext uri="{FF2B5EF4-FFF2-40B4-BE49-F238E27FC236}">
                  <a16:creationId xmlns:a16="http://schemas.microsoft.com/office/drawing/2014/main" id="{884FF415-D793-40C5-83F3-FC28AD2608D0}"/>
                </a:ext>
              </a:extLst>
            </p:cNvPr>
            <p:cNvSpPr txBox="1">
              <a:spLocks noChangeArrowheads="1"/>
            </p:cNvSpPr>
            <p:nvPr/>
          </p:nvSpPr>
          <p:spPr bwMode="auto">
            <a:xfrm>
              <a:off x="4775592" y="3646373"/>
              <a:ext cx="1478715" cy="95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r>
                <a:rPr lang="en-GB" altLang="en-US" sz="1350" b="1" dirty="0">
                  <a:latin typeface="Arial" panose="020B0604020202020204" pitchFamily="34" charset="0"/>
                  <a:cs typeface="Arial" panose="020B0604020202020204" pitchFamily="34" charset="0"/>
                </a:rPr>
                <a:t>Corporate business plan</a:t>
              </a:r>
            </a:p>
          </p:txBody>
        </p:sp>
        <p:sp>
          <p:nvSpPr>
            <p:cNvPr id="13" name="TextBox 13">
              <a:extLst>
                <a:ext uri="{FF2B5EF4-FFF2-40B4-BE49-F238E27FC236}">
                  <a16:creationId xmlns:a16="http://schemas.microsoft.com/office/drawing/2014/main" id="{5E786262-22D6-4EB9-8990-11E6EA017D93}"/>
                </a:ext>
              </a:extLst>
            </p:cNvPr>
            <p:cNvSpPr txBox="1">
              <a:spLocks noChangeArrowheads="1"/>
            </p:cNvSpPr>
            <p:nvPr/>
          </p:nvSpPr>
          <p:spPr bwMode="auto">
            <a:xfrm>
              <a:off x="3525293" y="4883381"/>
              <a:ext cx="1403648" cy="10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r>
                <a:rPr lang="en-GB" altLang="en-US" sz="1500" b="1" dirty="0">
                  <a:latin typeface="Arial" panose="020B0604020202020204" pitchFamily="34" charset="0"/>
                  <a:cs typeface="Arial" panose="020B0604020202020204" pitchFamily="34" charset="0"/>
                </a:rPr>
                <a:t>Key account team</a:t>
              </a:r>
            </a:p>
          </p:txBody>
        </p:sp>
        <p:sp>
          <p:nvSpPr>
            <p:cNvPr id="14" name="TextBox 14">
              <a:extLst>
                <a:ext uri="{FF2B5EF4-FFF2-40B4-BE49-F238E27FC236}">
                  <a16:creationId xmlns:a16="http://schemas.microsoft.com/office/drawing/2014/main" id="{A751F1DC-D5C3-49ED-AFA0-EFCAC1CBBCB9}"/>
                </a:ext>
              </a:extLst>
            </p:cNvPr>
            <p:cNvSpPr txBox="1">
              <a:spLocks noChangeArrowheads="1"/>
            </p:cNvSpPr>
            <p:nvPr/>
          </p:nvSpPr>
          <p:spPr bwMode="auto">
            <a:xfrm>
              <a:off x="2281106" y="3695920"/>
              <a:ext cx="1403648" cy="67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r"/>
              <a:r>
                <a:rPr lang="en-GB" altLang="en-US" sz="1350" b="1" dirty="0">
                  <a:latin typeface="Arial" panose="020B0604020202020204" pitchFamily="34" charset="0"/>
                  <a:cs typeface="Arial" panose="020B0604020202020204" pitchFamily="34" charset="0"/>
                </a:rPr>
                <a:t>Peers and functions</a:t>
              </a:r>
            </a:p>
          </p:txBody>
        </p:sp>
        <p:sp>
          <p:nvSpPr>
            <p:cNvPr id="15" name="TextBox 15">
              <a:extLst>
                <a:ext uri="{FF2B5EF4-FFF2-40B4-BE49-F238E27FC236}">
                  <a16:creationId xmlns:a16="http://schemas.microsoft.com/office/drawing/2014/main" id="{91D80A10-52A9-46DA-B29C-3D024983D98D}"/>
                </a:ext>
              </a:extLst>
            </p:cNvPr>
            <p:cNvSpPr txBox="1">
              <a:spLocks noChangeArrowheads="1"/>
            </p:cNvSpPr>
            <p:nvPr/>
          </p:nvSpPr>
          <p:spPr bwMode="auto">
            <a:xfrm>
              <a:off x="3563888" y="2370681"/>
              <a:ext cx="1403648" cy="7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r>
                <a:rPr lang="en-GB" altLang="en-US" sz="1500" b="1" dirty="0">
                  <a:latin typeface="Arial" panose="020B0604020202020204" pitchFamily="34" charset="0"/>
                  <a:cs typeface="Arial" panose="020B0604020202020204" pitchFamily="34" charset="0"/>
                </a:rPr>
                <a:t>The customer</a:t>
              </a:r>
            </a:p>
          </p:txBody>
        </p:sp>
      </p:grpSp>
      <p:sp>
        <p:nvSpPr>
          <p:cNvPr id="16" name="Oval 15">
            <a:extLst>
              <a:ext uri="{FF2B5EF4-FFF2-40B4-BE49-F238E27FC236}">
                <a16:creationId xmlns:a16="http://schemas.microsoft.com/office/drawing/2014/main" id="{A5FE0635-68F3-426C-A7A9-E28D6B24C158}"/>
              </a:ext>
            </a:extLst>
          </p:cNvPr>
          <p:cNvSpPr>
            <a:spLocks noChangeArrowheads="1"/>
          </p:cNvSpPr>
          <p:nvPr/>
        </p:nvSpPr>
        <p:spPr bwMode="auto">
          <a:xfrm>
            <a:off x="3896742" y="3385900"/>
            <a:ext cx="1052513" cy="972741"/>
          </a:xfrm>
          <a:prstGeom prst="ellipse">
            <a:avLst/>
          </a:prstGeom>
          <a:solidFill>
            <a:schemeClr val="bg1"/>
          </a:solidFill>
          <a:ln w="38100">
            <a:solidFill>
              <a:srgbClr val="FF0000"/>
            </a:solidFill>
            <a:round/>
            <a:headEnd/>
            <a:tailEnd/>
          </a:ln>
        </p:spPr>
        <p:txBody>
          <a:bodyPr lIns="67500" tIns="35100" rIns="67500" bIns="35100"/>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algn="ctr"/>
            <a:r>
              <a:rPr lang="en-GB" altLang="en-US" sz="1800" b="1"/>
              <a:t>3-5</a:t>
            </a:r>
            <a:r>
              <a:rPr lang="en-GB" altLang="en-US" sz="1500" b="1"/>
              <a:t> years</a:t>
            </a:r>
            <a:endParaRPr lang="en-US" altLang="en-US" sz="1500" b="1"/>
          </a:p>
        </p:txBody>
      </p:sp>
    </p:spTree>
    <p:extLst>
      <p:ext uri="{BB962C8B-B14F-4D97-AF65-F5344CB8AC3E}">
        <p14:creationId xmlns:p14="http://schemas.microsoft.com/office/powerpoint/2010/main" val="240415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D11EC-5DA3-4335-B721-95D604BF9FC4}"/>
              </a:ext>
            </a:extLst>
          </p:cNvPr>
          <p:cNvSpPr>
            <a:spLocks noGrp="1"/>
          </p:cNvSpPr>
          <p:nvPr>
            <p:ph type="title"/>
          </p:nvPr>
        </p:nvSpPr>
        <p:spPr/>
        <p:txBody>
          <a:bodyPr/>
          <a:lstStyle/>
          <a:p>
            <a:r>
              <a:rPr lang="en-GB" dirty="0"/>
              <a:t>Securing resources</a:t>
            </a:r>
            <a:endParaRPr lang="en-US" dirty="0"/>
          </a:p>
        </p:txBody>
      </p:sp>
      <p:sp>
        <p:nvSpPr>
          <p:cNvPr id="3" name="Rectangle 2">
            <a:extLst>
              <a:ext uri="{FF2B5EF4-FFF2-40B4-BE49-F238E27FC236}">
                <a16:creationId xmlns:a16="http://schemas.microsoft.com/office/drawing/2014/main" id="{BA37E4F3-E447-4F6A-A21A-D811D8A0F41C}"/>
              </a:ext>
            </a:extLst>
          </p:cNvPr>
          <p:cNvSpPr txBox="1">
            <a:spLocks noChangeArrowheads="1"/>
          </p:cNvSpPr>
          <p:nvPr/>
        </p:nvSpPr>
        <p:spPr>
          <a:xfrm>
            <a:off x="128427" y="1630798"/>
            <a:ext cx="4344866" cy="291662"/>
          </a:xfrm>
          <a:prstGeom prst="rect">
            <a:avLst/>
          </a:prstGeom>
          <a:effectLst>
            <a:outerShdw blurRad="50800" dist="12700" dir="2700000" algn="br">
              <a:srgbClr val="000000">
                <a:alpha val="43000"/>
              </a:srgbClr>
            </a:outerShdw>
          </a:effectLst>
        </p:spPr>
        <p:txBody>
          <a:bodyPr vert="horz" lIns="68580" tIns="34290" rIns="68580" bIns="34290" rtlCol="0" anchor="ctr">
            <a:noAutofit/>
          </a:bodyPr>
          <a:lstStyle>
            <a:lvl1pPr algn="l" defTabSz="457200" rtl="0" eaLnBrk="1" latinLnBrk="0" hangingPunct="1">
              <a:spcBef>
                <a:spcPct val="0"/>
              </a:spcBef>
              <a:buNone/>
              <a:defRPr sz="2400" b="1" kern="1200">
                <a:solidFill>
                  <a:schemeClr val="bg1"/>
                </a:solidFill>
                <a:latin typeface="+mj-lt"/>
                <a:ea typeface="+mj-ea"/>
                <a:cs typeface="+mj-cs"/>
              </a:defRPr>
            </a:lvl1pPr>
          </a:lstStyle>
          <a:p>
            <a:endParaRPr lang="en-GB" altLang="en-US" sz="1800" dirty="0"/>
          </a:p>
        </p:txBody>
      </p:sp>
      <p:sp>
        <p:nvSpPr>
          <p:cNvPr id="4" name="Text Box 3">
            <a:extLst>
              <a:ext uri="{FF2B5EF4-FFF2-40B4-BE49-F238E27FC236}">
                <a16:creationId xmlns:a16="http://schemas.microsoft.com/office/drawing/2014/main" id="{F08D5F4B-BAE6-4A72-A096-5C827FB480EF}"/>
              </a:ext>
            </a:extLst>
          </p:cNvPr>
          <p:cNvSpPr txBox="1">
            <a:spLocks noChangeArrowheads="1"/>
          </p:cNvSpPr>
          <p:nvPr/>
        </p:nvSpPr>
        <p:spPr bwMode="auto">
          <a:xfrm>
            <a:off x="1770743" y="2169039"/>
            <a:ext cx="5434077" cy="1439338"/>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lvl1pPr marL="377825" indent="-377825">
              <a:spcBef>
                <a:spcPct val="45000"/>
              </a:spcBef>
              <a:buSzPct val="55000"/>
              <a:buBlip>
                <a:blip r:embed="rId2"/>
              </a:buBlip>
              <a:defRPr sz="2000">
                <a:solidFill>
                  <a:schemeClr val="tx1"/>
                </a:solidFill>
                <a:latin typeface="Arial" panose="020B0604020202020204" pitchFamily="34" charset="0"/>
              </a:defRPr>
            </a:lvl1pPr>
            <a:lvl2pPr marL="1069975" indent="-304800">
              <a:buSzPct val="55000"/>
              <a:buBlip>
                <a:blip r:embed="rId2"/>
              </a:buBlip>
              <a:defRPr>
                <a:solidFill>
                  <a:schemeClr val="tx1"/>
                </a:solidFill>
                <a:latin typeface="Arial" panose="020B0604020202020204" pitchFamily="34" charset="0"/>
              </a:defRPr>
            </a:lvl2pPr>
            <a:lvl3pPr marL="1298575" indent="-38100">
              <a:buSzPct val="50000"/>
              <a:buBlip>
                <a:blip r:embed="rId3"/>
              </a:buBlip>
              <a:defRPr sz="1600">
                <a:solidFill>
                  <a:schemeClr val="tx1"/>
                </a:solidFill>
                <a:latin typeface="Arial" panose="020B0604020202020204" pitchFamily="34" charset="0"/>
              </a:defRPr>
            </a:lvl3pPr>
            <a:lvl4pPr marL="1489075" indent="-136525">
              <a:buSzPct val="40000"/>
              <a:buBlip>
                <a:blip r:embed="rId3"/>
              </a:buBlip>
              <a:defRPr sz="1600">
                <a:solidFill>
                  <a:schemeClr val="tx1"/>
                </a:solidFill>
                <a:latin typeface="Arial" panose="020B0604020202020204" pitchFamily="34" charset="0"/>
              </a:defRPr>
            </a:lvl4pPr>
            <a:lvl5pPr marL="1793875" indent="-134938">
              <a:spcBef>
                <a:spcPct val="20000"/>
              </a:spcBef>
              <a:buSzPct val="40000"/>
              <a:buBlip>
                <a:blip r:embed="rId3"/>
              </a:buBlip>
              <a:defRPr sz="1600">
                <a:solidFill>
                  <a:schemeClr val="tx1"/>
                </a:solidFill>
                <a:latin typeface="Arial" panose="020B0604020202020204" pitchFamily="34" charset="0"/>
              </a:defRPr>
            </a:lvl5pPr>
            <a:lvl6pPr marL="2251075" indent="-134938"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6pPr>
            <a:lvl7pPr marL="2708275" indent="-134938"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7pPr>
            <a:lvl8pPr marL="3165475" indent="-134938"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8pPr>
            <a:lvl9pPr marL="3622675" indent="-134938"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9pPr>
          </a:lstStyle>
          <a:p>
            <a:pPr eaLnBrk="1" hangingPunct="1">
              <a:spcBef>
                <a:spcPct val="15000"/>
              </a:spcBef>
              <a:buClr>
                <a:schemeClr val="accent1"/>
              </a:buClr>
              <a:buSzTx/>
              <a:buFontTx/>
              <a:buChar char="•"/>
            </a:pPr>
            <a:r>
              <a:rPr lang="en-GB" altLang="en-US" dirty="0">
                <a:latin typeface="+mn-lt"/>
                <a:cs typeface="Arial" panose="020B0604020202020204" pitchFamily="34" charset="0"/>
              </a:rPr>
              <a:t>development or maintenance of an </a:t>
            </a:r>
            <a:r>
              <a:rPr lang="en-GB" altLang="en-US" b="1" dirty="0">
                <a:latin typeface="+mn-lt"/>
                <a:cs typeface="Arial" panose="020B0604020202020204" pitchFamily="34" charset="0"/>
              </a:rPr>
              <a:t>asset</a:t>
            </a:r>
          </a:p>
          <a:p>
            <a:pPr eaLnBrk="1" hangingPunct="1">
              <a:spcBef>
                <a:spcPct val="15000"/>
              </a:spcBef>
              <a:buClr>
                <a:schemeClr val="accent1"/>
              </a:buClr>
              <a:buSzTx/>
              <a:buFontTx/>
              <a:buChar char="•"/>
            </a:pPr>
            <a:r>
              <a:rPr lang="en-GB" altLang="en-US" dirty="0">
                <a:latin typeface="+mn-lt"/>
                <a:cs typeface="Arial" panose="020B0604020202020204" pitchFamily="34" charset="0"/>
              </a:rPr>
              <a:t>increase in</a:t>
            </a:r>
            <a:r>
              <a:rPr lang="en-GB" altLang="en-US" b="1" dirty="0">
                <a:latin typeface="+mn-lt"/>
                <a:cs typeface="Arial" panose="020B0604020202020204" pitchFamily="34" charset="0"/>
              </a:rPr>
              <a:t> value</a:t>
            </a:r>
          </a:p>
          <a:p>
            <a:pPr eaLnBrk="1" hangingPunct="1">
              <a:spcBef>
                <a:spcPct val="15000"/>
              </a:spcBef>
              <a:buClr>
                <a:schemeClr val="accent1"/>
              </a:buClr>
              <a:buSzTx/>
              <a:buFontTx/>
              <a:buChar char="•"/>
            </a:pPr>
            <a:r>
              <a:rPr lang="en-GB" altLang="en-US" dirty="0">
                <a:latin typeface="+mn-lt"/>
                <a:cs typeface="Arial" panose="020B0604020202020204" pitchFamily="34" charset="0"/>
              </a:rPr>
              <a:t>short-term</a:t>
            </a:r>
            <a:r>
              <a:rPr lang="en-GB" altLang="en-US" b="1" dirty="0">
                <a:latin typeface="+mn-lt"/>
                <a:cs typeface="Arial" panose="020B0604020202020204" pitchFamily="34" charset="0"/>
              </a:rPr>
              <a:t> yield</a:t>
            </a:r>
          </a:p>
          <a:p>
            <a:pPr eaLnBrk="1" hangingPunct="1">
              <a:spcBef>
                <a:spcPct val="15000"/>
              </a:spcBef>
              <a:buClr>
                <a:schemeClr val="accent1"/>
              </a:buClr>
              <a:buSzTx/>
              <a:buFontTx/>
              <a:buChar char="•"/>
            </a:pPr>
            <a:r>
              <a:rPr lang="en-GB" altLang="en-US" dirty="0">
                <a:latin typeface="+mn-lt"/>
                <a:cs typeface="Arial" panose="020B0604020202020204" pitchFamily="34" charset="0"/>
              </a:rPr>
              <a:t>longer-term </a:t>
            </a:r>
            <a:r>
              <a:rPr lang="en-GB" altLang="en-US" b="1" dirty="0">
                <a:latin typeface="+mn-lt"/>
                <a:cs typeface="Arial" panose="020B0604020202020204" pitchFamily="34" charset="0"/>
              </a:rPr>
              <a:t>return</a:t>
            </a:r>
          </a:p>
        </p:txBody>
      </p:sp>
      <p:grpSp>
        <p:nvGrpSpPr>
          <p:cNvPr id="5" name="Group 4">
            <a:extLst>
              <a:ext uri="{FF2B5EF4-FFF2-40B4-BE49-F238E27FC236}">
                <a16:creationId xmlns:a16="http://schemas.microsoft.com/office/drawing/2014/main" id="{AC8A3D14-C4BA-43AA-9F8A-351D445DDBED}"/>
              </a:ext>
            </a:extLst>
          </p:cNvPr>
          <p:cNvGrpSpPr>
            <a:grpSpLocks/>
          </p:cNvGrpSpPr>
          <p:nvPr/>
        </p:nvGrpSpPr>
        <p:grpSpPr bwMode="auto">
          <a:xfrm>
            <a:off x="3680960" y="1550355"/>
            <a:ext cx="3863876" cy="561769"/>
            <a:chOff x="2400" y="875"/>
            <a:chExt cx="2765" cy="303"/>
          </a:xfrm>
        </p:grpSpPr>
        <p:sp>
          <p:nvSpPr>
            <p:cNvPr id="6" name="Rectangle 6">
              <a:extLst>
                <a:ext uri="{FF2B5EF4-FFF2-40B4-BE49-F238E27FC236}">
                  <a16:creationId xmlns:a16="http://schemas.microsoft.com/office/drawing/2014/main" id="{D5FC58B9-D70A-4D5D-9080-DC61F844ABA7}"/>
                </a:ext>
              </a:extLst>
            </p:cNvPr>
            <p:cNvSpPr>
              <a:spLocks noChangeArrowheads="1"/>
            </p:cNvSpPr>
            <p:nvPr/>
          </p:nvSpPr>
          <p:spPr bwMode="auto">
            <a:xfrm>
              <a:off x="3378" y="875"/>
              <a:ext cx="1787" cy="303"/>
            </a:xfrm>
            <a:prstGeom prst="rect">
              <a:avLst/>
            </a:prstGeom>
            <a:noFill/>
            <a:ln>
              <a:noFill/>
            </a:ln>
            <a:effectLst/>
            <a:extLst>
              <a:ext uri="{909E8E84-426E-40DD-AFC4-6F175D3DCCD1}">
                <a14:hiddenFill xmlns:a14="http://schemas.microsoft.com/office/drawing/2010/main">
                  <a:gradFill rotWithShape="0">
                    <a:gsLst>
                      <a:gs pos="0">
                        <a:srgbClr val="DBEDFF"/>
                      </a:gs>
                      <a:gs pos="100000">
                        <a:srgbClr val="99CCFF"/>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lvl1pPr>
                <a:spcBef>
                  <a:spcPct val="45000"/>
                </a:spcBef>
                <a:buSzPct val="55000"/>
                <a:buBlip>
                  <a:blip r:embed="rId2"/>
                </a:buBlip>
                <a:defRPr sz="2000">
                  <a:solidFill>
                    <a:schemeClr val="tx1"/>
                  </a:solidFill>
                  <a:latin typeface="Arial" panose="020B0604020202020204" pitchFamily="34" charset="0"/>
                </a:defRPr>
              </a:lvl1pPr>
              <a:lvl2pPr marL="742950" indent="-285750">
                <a:buSzPct val="55000"/>
                <a:buBlip>
                  <a:blip r:embed="rId2"/>
                </a:buBlip>
                <a:defRPr>
                  <a:solidFill>
                    <a:schemeClr val="tx1"/>
                  </a:solidFill>
                  <a:latin typeface="Arial" panose="020B0604020202020204" pitchFamily="34" charset="0"/>
                </a:defRPr>
              </a:lvl2pPr>
              <a:lvl3pPr marL="1143000" indent="-228600">
                <a:buSzPct val="50000"/>
                <a:buBlip>
                  <a:blip r:embed="rId3"/>
                </a:buBlip>
                <a:defRPr sz="1600">
                  <a:solidFill>
                    <a:schemeClr val="tx1"/>
                  </a:solidFill>
                  <a:latin typeface="Arial" panose="020B0604020202020204" pitchFamily="34" charset="0"/>
                </a:defRPr>
              </a:lvl3pPr>
              <a:lvl4pPr marL="1600200" indent="-228600">
                <a:buSzPct val="40000"/>
                <a:buBlip>
                  <a:blip r:embed="rId3"/>
                </a:buBlip>
                <a:defRPr sz="1600">
                  <a:solidFill>
                    <a:schemeClr val="tx1"/>
                  </a:solidFill>
                  <a:latin typeface="Arial" panose="020B0604020202020204" pitchFamily="34" charset="0"/>
                </a:defRPr>
              </a:lvl4pPr>
              <a:lvl5pPr marL="2057400" indent="-228600">
                <a:spcBef>
                  <a:spcPct val="20000"/>
                </a:spcBef>
                <a:buSzPct val="40000"/>
                <a:buBlip>
                  <a:blip r:embed="rId3"/>
                </a:buBlip>
                <a:defRPr sz="1600">
                  <a:solidFill>
                    <a:schemeClr val="tx1"/>
                  </a:solidFill>
                  <a:latin typeface="Arial" panose="020B0604020202020204" pitchFamily="34" charset="0"/>
                </a:defRPr>
              </a:lvl5pPr>
              <a:lvl6pPr marL="25146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6pPr>
              <a:lvl7pPr marL="29718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7pPr>
              <a:lvl8pPr marL="34290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8pPr>
              <a:lvl9pPr marL="38862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9pPr>
            </a:lstStyle>
            <a:p>
              <a:pPr algn="ctr" eaLnBrk="1" hangingPunct="1">
                <a:spcBef>
                  <a:spcPct val="20000"/>
                </a:spcBef>
                <a:buClr>
                  <a:srgbClr val="FF3300"/>
                </a:buClr>
                <a:buSzTx/>
                <a:buFontTx/>
                <a:buNone/>
              </a:pPr>
              <a:r>
                <a:rPr lang="en-GB" altLang="en-US" sz="3200" b="1" dirty="0">
                  <a:solidFill>
                    <a:schemeClr val="accent6">
                      <a:lumMod val="75000"/>
                    </a:schemeClr>
                  </a:solidFill>
                  <a:latin typeface="+mn-lt"/>
                </a:rPr>
                <a:t>Business case</a:t>
              </a:r>
            </a:p>
          </p:txBody>
        </p:sp>
        <p:sp>
          <p:nvSpPr>
            <p:cNvPr id="7" name="Line 7">
              <a:extLst>
                <a:ext uri="{FF2B5EF4-FFF2-40B4-BE49-F238E27FC236}">
                  <a16:creationId xmlns:a16="http://schemas.microsoft.com/office/drawing/2014/main" id="{80D7BA45-1226-4D64-830C-7D3CC2AFC887}"/>
                </a:ext>
              </a:extLst>
            </p:cNvPr>
            <p:cNvSpPr>
              <a:spLocks noChangeShapeType="1"/>
            </p:cNvSpPr>
            <p:nvPr/>
          </p:nvSpPr>
          <p:spPr bwMode="auto">
            <a:xfrm flipV="1">
              <a:off x="2400" y="1056"/>
              <a:ext cx="864"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spAutoFit/>
            </a:bodyPr>
            <a:lstStyle/>
            <a:p>
              <a:endParaRPr lang="en-GB" sz="1350"/>
            </a:p>
          </p:txBody>
        </p:sp>
      </p:grpSp>
      <p:pic>
        <p:nvPicPr>
          <p:cNvPr id="8" name="Picture 8">
            <a:extLst>
              <a:ext uri="{FF2B5EF4-FFF2-40B4-BE49-F238E27FC236}">
                <a16:creationId xmlns:a16="http://schemas.microsoft.com/office/drawing/2014/main" id="{9386E376-DE7B-4F4B-BB3A-BEE56627EC5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1186" y="3846448"/>
            <a:ext cx="5434077" cy="2321721"/>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9">
            <a:extLst>
              <a:ext uri="{FF2B5EF4-FFF2-40B4-BE49-F238E27FC236}">
                <a16:creationId xmlns:a16="http://schemas.microsoft.com/office/drawing/2014/main" id="{7586076C-595B-4ED8-A33A-4AB5A8CEC195}"/>
              </a:ext>
            </a:extLst>
          </p:cNvPr>
          <p:cNvSpPr>
            <a:spLocks noChangeArrowheads="1"/>
          </p:cNvSpPr>
          <p:nvPr/>
        </p:nvSpPr>
        <p:spPr bwMode="auto">
          <a:xfrm>
            <a:off x="1746242" y="1617778"/>
            <a:ext cx="1871151" cy="439064"/>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lvl1pPr>
              <a:spcBef>
                <a:spcPct val="45000"/>
              </a:spcBef>
              <a:buSzPct val="55000"/>
              <a:buBlip>
                <a:blip r:embed="rId2"/>
              </a:buBlip>
              <a:defRPr sz="2000">
                <a:solidFill>
                  <a:schemeClr val="tx1"/>
                </a:solidFill>
                <a:latin typeface="Arial" panose="020B0604020202020204" pitchFamily="34" charset="0"/>
              </a:defRPr>
            </a:lvl1pPr>
            <a:lvl2pPr marL="742950" indent="-285750">
              <a:buSzPct val="55000"/>
              <a:buBlip>
                <a:blip r:embed="rId2"/>
              </a:buBlip>
              <a:defRPr>
                <a:solidFill>
                  <a:schemeClr val="tx1"/>
                </a:solidFill>
                <a:latin typeface="Arial" panose="020B0604020202020204" pitchFamily="34" charset="0"/>
              </a:defRPr>
            </a:lvl2pPr>
            <a:lvl3pPr marL="1143000" indent="-228600">
              <a:buSzPct val="50000"/>
              <a:buBlip>
                <a:blip r:embed="rId3"/>
              </a:buBlip>
              <a:defRPr sz="1600">
                <a:solidFill>
                  <a:schemeClr val="tx1"/>
                </a:solidFill>
                <a:latin typeface="Arial" panose="020B0604020202020204" pitchFamily="34" charset="0"/>
              </a:defRPr>
            </a:lvl3pPr>
            <a:lvl4pPr marL="1600200" indent="-228600">
              <a:buSzPct val="40000"/>
              <a:buBlip>
                <a:blip r:embed="rId3"/>
              </a:buBlip>
              <a:defRPr sz="1600">
                <a:solidFill>
                  <a:schemeClr val="tx1"/>
                </a:solidFill>
                <a:latin typeface="Arial" panose="020B0604020202020204" pitchFamily="34" charset="0"/>
              </a:defRPr>
            </a:lvl4pPr>
            <a:lvl5pPr marL="2057400" indent="-228600">
              <a:spcBef>
                <a:spcPct val="20000"/>
              </a:spcBef>
              <a:buSzPct val="40000"/>
              <a:buBlip>
                <a:blip r:embed="rId3"/>
              </a:buBlip>
              <a:defRPr sz="1600">
                <a:solidFill>
                  <a:schemeClr val="tx1"/>
                </a:solidFill>
                <a:latin typeface="Arial" panose="020B0604020202020204" pitchFamily="34" charset="0"/>
              </a:defRPr>
            </a:lvl5pPr>
            <a:lvl6pPr marL="25146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6pPr>
            <a:lvl7pPr marL="29718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7pPr>
            <a:lvl8pPr marL="34290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8pPr>
            <a:lvl9pPr marL="3886200" indent="-228600" eaLnBrk="0" fontAlgn="base" hangingPunct="0">
              <a:spcBef>
                <a:spcPct val="20000"/>
              </a:spcBef>
              <a:spcAft>
                <a:spcPct val="0"/>
              </a:spcAft>
              <a:buSzPct val="40000"/>
              <a:buBlip>
                <a:blip r:embed="rId3"/>
              </a:buBlip>
              <a:defRPr sz="1600">
                <a:solidFill>
                  <a:schemeClr val="tx1"/>
                </a:solidFill>
                <a:latin typeface="Arial" panose="020B0604020202020204" pitchFamily="34" charset="0"/>
              </a:defRPr>
            </a:lvl9pPr>
          </a:lstStyle>
          <a:p>
            <a:pPr algn="ctr" eaLnBrk="1" hangingPunct="1">
              <a:spcBef>
                <a:spcPct val="20000"/>
              </a:spcBef>
              <a:buClr>
                <a:srgbClr val="FF3300"/>
              </a:buClr>
              <a:buSzTx/>
              <a:buFontTx/>
              <a:buNone/>
            </a:pPr>
            <a:r>
              <a:rPr lang="en-GB" altLang="en-US" sz="2400" b="1" dirty="0">
                <a:latin typeface="+mn-lt"/>
              </a:rPr>
              <a:t>Investment </a:t>
            </a:r>
          </a:p>
        </p:txBody>
      </p:sp>
    </p:spTree>
    <p:extLst>
      <p:ext uri="{BB962C8B-B14F-4D97-AF65-F5344CB8AC3E}">
        <p14:creationId xmlns:p14="http://schemas.microsoft.com/office/powerpoint/2010/main" val="382090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400D7A38-4468-4CB7-B1D5-5732ED61FCD4}"/>
              </a:ext>
            </a:extLst>
          </p:cNvPr>
          <p:cNvPicPr>
            <a:picLocks noChangeAspect="1"/>
          </p:cNvPicPr>
          <p:nvPr/>
        </p:nvPicPr>
        <p:blipFill>
          <a:blip r:embed="rId3"/>
          <a:stretch>
            <a:fillRect/>
          </a:stretch>
        </p:blipFill>
        <p:spPr>
          <a:xfrm>
            <a:off x="117781" y="2324618"/>
            <a:ext cx="701711" cy="890701"/>
          </a:xfrm>
          <a:prstGeom prst="rect">
            <a:avLst/>
          </a:prstGeom>
        </p:spPr>
      </p:pic>
      <p:pic>
        <p:nvPicPr>
          <p:cNvPr id="21" name="Picture 20">
            <a:extLst>
              <a:ext uri="{FF2B5EF4-FFF2-40B4-BE49-F238E27FC236}">
                <a16:creationId xmlns:a16="http://schemas.microsoft.com/office/drawing/2014/main" id="{71C2A2C1-4890-4B1D-9241-B3914C4C8F54}"/>
              </a:ext>
            </a:extLst>
          </p:cNvPr>
          <p:cNvPicPr>
            <a:picLocks noChangeAspect="1"/>
          </p:cNvPicPr>
          <p:nvPr/>
        </p:nvPicPr>
        <p:blipFill>
          <a:blip r:embed="rId4"/>
          <a:stretch>
            <a:fillRect/>
          </a:stretch>
        </p:blipFill>
        <p:spPr>
          <a:xfrm>
            <a:off x="2832538" y="5331226"/>
            <a:ext cx="1299587" cy="1299587"/>
          </a:xfrm>
          <a:prstGeom prst="rect">
            <a:avLst/>
          </a:prstGeom>
        </p:spPr>
      </p:pic>
      <p:sp>
        <p:nvSpPr>
          <p:cNvPr id="9" name="Flowchart: Connector 8">
            <a:extLst>
              <a:ext uri="{FF2B5EF4-FFF2-40B4-BE49-F238E27FC236}">
                <a16:creationId xmlns:a16="http://schemas.microsoft.com/office/drawing/2014/main" id="{750E2E9E-C603-4D60-B219-73F5A2CCA18C}"/>
              </a:ext>
            </a:extLst>
          </p:cNvPr>
          <p:cNvSpPr/>
          <p:nvPr/>
        </p:nvSpPr>
        <p:spPr>
          <a:xfrm>
            <a:off x="4196738" y="1786777"/>
            <a:ext cx="4095759" cy="4030561"/>
          </a:xfrm>
          <a:prstGeom prst="flowChartConnector">
            <a:avLst/>
          </a:prstGeom>
          <a:noFill/>
          <a:ln w="1492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206D200-3E53-417B-8026-F6CD733F696C}"/>
              </a:ext>
            </a:extLst>
          </p:cNvPr>
          <p:cNvSpPr>
            <a:spLocks noGrp="1"/>
          </p:cNvSpPr>
          <p:nvPr>
            <p:ph type="title"/>
          </p:nvPr>
        </p:nvSpPr>
        <p:spPr/>
        <p:txBody>
          <a:bodyPr/>
          <a:lstStyle/>
          <a:p>
            <a:r>
              <a:rPr lang="en-US" dirty="0"/>
              <a:t>The elements of the plan</a:t>
            </a:r>
          </a:p>
        </p:txBody>
      </p:sp>
      <p:graphicFrame>
        <p:nvGraphicFramePr>
          <p:cNvPr id="4" name="Content Placeholder 3">
            <a:extLst>
              <a:ext uri="{FF2B5EF4-FFF2-40B4-BE49-F238E27FC236}">
                <a16:creationId xmlns:a16="http://schemas.microsoft.com/office/drawing/2014/main" id="{BEA930F7-768A-40E8-AA92-AC295F00F1AB}"/>
              </a:ext>
            </a:extLst>
          </p:cNvPr>
          <p:cNvGraphicFramePr>
            <a:graphicFrameLocks noGrp="1"/>
          </p:cNvGraphicFramePr>
          <p:nvPr>
            <p:ph idx="1"/>
            <p:extLst>
              <p:ext uri="{D42A27DB-BD31-4B8C-83A1-F6EECF244321}">
                <p14:modId xmlns:p14="http://schemas.microsoft.com/office/powerpoint/2010/main" val="3473570960"/>
              </p:ext>
            </p:extLst>
          </p:nvPr>
        </p:nvGraphicFramePr>
        <p:xfrm>
          <a:off x="2310179" y="2226469"/>
          <a:ext cx="7886700" cy="32635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Arrow: Down 9">
            <a:extLst>
              <a:ext uri="{FF2B5EF4-FFF2-40B4-BE49-F238E27FC236}">
                <a16:creationId xmlns:a16="http://schemas.microsoft.com/office/drawing/2014/main" id="{F6DF41E3-08E2-49A8-8616-BA758104A192}"/>
              </a:ext>
            </a:extLst>
          </p:cNvPr>
          <p:cNvSpPr/>
          <p:nvPr/>
        </p:nvSpPr>
        <p:spPr>
          <a:xfrm rot="7204789">
            <a:off x="7271201" y="2053023"/>
            <a:ext cx="196985" cy="139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Arrow: Down 10">
            <a:extLst>
              <a:ext uri="{FF2B5EF4-FFF2-40B4-BE49-F238E27FC236}">
                <a16:creationId xmlns:a16="http://schemas.microsoft.com/office/drawing/2014/main" id="{B75CABE2-DF87-4B52-930B-8049A9E9838E}"/>
              </a:ext>
            </a:extLst>
          </p:cNvPr>
          <p:cNvSpPr/>
          <p:nvPr/>
        </p:nvSpPr>
        <p:spPr>
          <a:xfrm rot="20128647">
            <a:off x="8070234" y="3026620"/>
            <a:ext cx="196985" cy="139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 name="Group 4">
            <a:extLst>
              <a:ext uri="{FF2B5EF4-FFF2-40B4-BE49-F238E27FC236}">
                <a16:creationId xmlns:a16="http://schemas.microsoft.com/office/drawing/2014/main" id="{01439F4F-C120-4123-8EF7-9F6CEB04EFD5}"/>
              </a:ext>
            </a:extLst>
          </p:cNvPr>
          <p:cNvGrpSpPr/>
          <p:nvPr/>
        </p:nvGrpSpPr>
        <p:grpSpPr>
          <a:xfrm>
            <a:off x="7184023" y="2027083"/>
            <a:ext cx="1155278" cy="1155278"/>
            <a:chOff x="4487614" y="1405483"/>
            <a:chExt cx="1540371" cy="1540371"/>
          </a:xfrm>
        </p:grpSpPr>
        <p:sp>
          <p:nvSpPr>
            <p:cNvPr id="6" name="Oval 5">
              <a:extLst>
                <a:ext uri="{FF2B5EF4-FFF2-40B4-BE49-F238E27FC236}">
                  <a16:creationId xmlns:a16="http://schemas.microsoft.com/office/drawing/2014/main" id="{3A420C84-051E-4856-A5AB-2AC5D927F36C}"/>
                </a:ext>
              </a:extLst>
            </p:cNvPr>
            <p:cNvSpPr/>
            <p:nvPr/>
          </p:nvSpPr>
          <p:spPr>
            <a:xfrm>
              <a:off x="4487614" y="1405483"/>
              <a:ext cx="1540371" cy="154037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Oval 4">
              <a:extLst>
                <a:ext uri="{FF2B5EF4-FFF2-40B4-BE49-F238E27FC236}">
                  <a16:creationId xmlns:a16="http://schemas.microsoft.com/office/drawing/2014/main" id="{56389C93-AB33-4D31-BA63-EB0325B0454C}"/>
                </a:ext>
              </a:extLst>
            </p:cNvPr>
            <p:cNvSpPr txBox="1"/>
            <p:nvPr/>
          </p:nvSpPr>
          <p:spPr>
            <a:xfrm>
              <a:off x="4713196" y="1631065"/>
              <a:ext cx="1089207" cy="10892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algn="ctr" defTabSz="400050">
                <a:lnSpc>
                  <a:spcPct val="90000"/>
                </a:lnSpc>
                <a:spcBef>
                  <a:spcPct val="0"/>
                </a:spcBef>
                <a:spcAft>
                  <a:spcPct val="35000"/>
                </a:spcAft>
              </a:pPr>
              <a:r>
                <a:rPr lang="en-US" sz="1100" dirty="0"/>
                <a:t>Relationship management</a:t>
              </a:r>
            </a:p>
          </p:txBody>
        </p:sp>
      </p:grpSp>
      <p:sp>
        <p:nvSpPr>
          <p:cNvPr id="12" name="Arrow: Down 11">
            <a:extLst>
              <a:ext uri="{FF2B5EF4-FFF2-40B4-BE49-F238E27FC236}">
                <a16:creationId xmlns:a16="http://schemas.microsoft.com/office/drawing/2014/main" id="{50601EA1-3FA8-4430-A298-61AAA059DF22}"/>
              </a:ext>
            </a:extLst>
          </p:cNvPr>
          <p:cNvSpPr/>
          <p:nvPr/>
        </p:nvSpPr>
        <p:spPr>
          <a:xfrm rot="8923709">
            <a:off x="4271294" y="4517031"/>
            <a:ext cx="196985" cy="139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Arrow: Down 12">
            <a:extLst>
              <a:ext uri="{FF2B5EF4-FFF2-40B4-BE49-F238E27FC236}">
                <a16:creationId xmlns:a16="http://schemas.microsoft.com/office/drawing/2014/main" id="{3C8C8A5C-D65B-45CC-8629-AB5B45055E1F}"/>
              </a:ext>
            </a:extLst>
          </p:cNvPr>
          <p:cNvSpPr/>
          <p:nvPr/>
        </p:nvSpPr>
        <p:spPr>
          <a:xfrm rot="18543718">
            <a:off x="5104054" y="5468143"/>
            <a:ext cx="196985" cy="139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4" name="Group 13">
            <a:extLst>
              <a:ext uri="{FF2B5EF4-FFF2-40B4-BE49-F238E27FC236}">
                <a16:creationId xmlns:a16="http://schemas.microsoft.com/office/drawing/2014/main" id="{8AAFC697-1A2F-453E-8407-9095A7BCF20E}"/>
              </a:ext>
            </a:extLst>
          </p:cNvPr>
          <p:cNvGrpSpPr/>
          <p:nvPr/>
        </p:nvGrpSpPr>
        <p:grpSpPr>
          <a:xfrm>
            <a:off x="4206601" y="4479848"/>
            <a:ext cx="1155278" cy="1155278"/>
            <a:chOff x="4487614" y="1405483"/>
            <a:chExt cx="1540371" cy="1540371"/>
          </a:xfrm>
        </p:grpSpPr>
        <p:sp>
          <p:nvSpPr>
            <p:cNvPr id="15" name="Oval 14">
              <a:extLst>
                <a:ext uri="{FF2B5EF4-FFF2-40B4-BE49-F238E27FC236}">
                  <a16:creationId xmlns:a16="http://schemas.microsoft.com/office/drawing/2014/main" id="{1BFBFD80-7D59-4540-BE46-590F0F23CD0A}"/>
                </a:ext>
              </a:extLst>
            </p:cNvPr>
            <p:cNvSpPr/>
            <p:nvPr/>
          </p:nvSpPr>
          <p:spPr>
            <a:xfrm>
              <a:off x="4487614" y="1405483"/>
              <a:ext cx="1540371" cy="154037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Oval 4">
              <a:extLst>
                <a:ext uri="{FF2B5EF4-FFF2-40B4-BE49-F238E27FC236}">
                  <a16:creationId xmlns:a16="http://schemas.microsoft.com/office/drawing/2014/main" id="{9CEC8807-9966-4284-80DE-536F5AEEBCB0}"/>
                </a:ext>
              </a:extLst>
            </p:cNvPr>
            <p:cNvSpPr txBox="1"/>
            <p:nvPr/>
          </p:nvSpPr>
          <p:spPr>
            <a:xfrm>
              <a:off x="4713196" y="1631065"/>
              <a:ext cx="1089207" cy="10892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algn="ctr" defTabSz="400050">
                <a:lnSpc>
                  <a:spcPct val="90000"/>
                </a:lnSpc>
                <a:spcBef>
                  <a:spcPct val="0"/>
                </a:spcBef>
                <a:spcAft>
                  <a:spcPct val="35000"/>
                </a:spcAft>
              </a:pPr>
              <a:r>
                <a:rPr lang="en-US" sz="1100" dirty="0"/>
                <a:t>Relationship management</a:t>
              </a:r>
            </a:p>
          </p:txBody>
        </p:sp>
      </p:grpSp>
      <p:sp>
        <p:nvSpPr>
          <p:cNvPr id="18" name="Content Placeholder 2">
            <a:extLst>
              <a:ext uri="{FF2B5EF4-FFF2-40B4-BE49-F238E27FC236}">
                <a16:creationId xmlns:a16="http://schemas.microsoft.com/office/drawing/2014/main" id="{0730FC25-BA09-4394-B2CC-53D966BBD854}"/>
              </a:ext>
            </a:extLst>
          </p:cNvPr>
          <p:cNvSpPr txBox="1">
            <a:spLocks/>
          </p:cNvSpPr>
          <p:nvPr/>
        </p:nvSpPr>
        <p:spPr>
          <a:xfrm>
            <a:off x="904085" y="1878000"/>
            <a:ext cx="3322751" cy="393933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Seek to understand</a:t>
            </a:r>
          </a:p>
          <a:p>
            <a:pPr lvl="1"/>
            <a:r>
              <a:rPr lang="en-GB" sz="1800" dirty="0"/>
              <a:t>Vision</a:t>
            </a:r>
          </a:p>
          <a:p>
            <a:pPr lvl="1"/>
            <a:r>
              <a:rPr lang="en-GB" sz="1800" dirty="0"/>
              <a:t>SWOT, PESTLE etc.</a:t>
            </a:r>
          </a:p>
          <a:p>
            <a:r>
              <a:rPr lang="en-GB" sz="2000" dirty="0"/>
              <a:t>Value identification</a:t>
            </a:r>
          </a:p>
          <a:p>
            <a:pPr lvl="1"/>
            <a:r>
              <a:rPr lang="en-GB" sz="1800" dirty="0"/>
              <a:t>Competitive analysis</a:t>
            </a:r>
          </a:p>
          <a:p>
            <a:pPr lvl="1"/>
            <a:r>
              <a:rPr lang="en-GB" sz="1800" dirty="0"/>
              <a:t>Offer detail</a:t>
            </a:r>
          </a:p>
          <a:p>
            <a:r>
              <a:rPr lang="en-GB" sz="2000" dirty="0"/>
              <a:t>Delivery</a:t>
            </a:r>
          </a:p>
          <a:p>
            <a:pPr lvl="1"/>
            <a:r>
              <a:rPr lang="en-GB" sz="1800" dirty="0"/>
              <a:t>Contracting</a:t>
            </a:r>
          </a:p>
          <a:p>
            <a:pPr lvl="1"/>
            <a:r>
              <a:rPr lang="en-GB" sz="1800" dirty="0"/>
              <a:t>Milestones and exit</a:t>
            </a:r>
          </a:p>
          <a:p>
            <a:r>
              <a:rPr lang="en-GB" sz="2000" dirty="0"/>
              <a:t>Engagement</a:t>
            </a:r>
          </a:p>
          <a:p>
            <a:pPr lvl="1"/>
            <a:r>
              <a:rPr lang="en-US" sz="1800" dirty="0"/>
              <a:t>Who, how and when</a:t>
            </a:r>
          </a:p>
        </p:txBody>
      </p:sp>
    </p:spTree>
    <p:extLst>
      <p:ext uri="{BB962C8B-B14F-4D97-AF65-F5344CB8AC3E}">
        <p14:creationId xmlns:p14="http://schemas.microsoft.com/office/powerpoint/2010/main" val="994919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E16FD-F08E-46E1-ACAE-742E1F3B5CE7}"/>
              </a:ext>
            </a:extLst>
          </p:cNvPr>
          <p:cNvSpPr>
            <a:spLocks noGrp="1"/>
          </p:cNvSpPr>
          <p:nvPr>
            <p:ph type="title"/>
          </p:nvPr>
        </p:nvSpPr>
        <p:spPr>
          <a:xfrm>
            <a:off x="-1" y="342107"/>
            <a:ext cx="7803931" cy="744415"/>
          </a:xfrm>
        </p:spPr>
        <p:txBody>
          <a:bodyPr/>
          <a:lstStyle/>
          <a:p>
            <a:r>
              <a:rPr lang="en-US" dirty="0"/>
              <a:t>Five key features of a value proposition</a:t>
            </a:r>
          </a:p>
        </p:txBody>
      </p:sp>
      <p:pic>
        <p:nvPicPr>
          <p:cNvPr id="5" name="Content Placeholder 4" descr="A close up of a logo&#10;&#10;Description automatically generated">
            <a:extLst>
              <a:ext uri="{FF2B5EF4-FFF2-40B4-BE49-F238E27FC236}">
                <a16:creationId xmlns:a16="http://schemas.microsoft.com/office/drawing/2014/main" id="{9BB77AFA-C44E-4613-9E62-57A29BB18C23}"/>
              </a:ext>
            </a:extLst>
          </p:cNvPr>
          <p:cNvPicPr>
            <a:picLocks noGrp="1" noChangeAspect="1"/>
          </p:cNvPicPr>
          <p:nvPr>
            <p:ph idx="1"/>
          </p:nvPr>
        </p:nvPicPr>
        <p:blipFill>
          <a:blip r:embed="rId3"/>
          <a:stretch>
            <a:fillRect/>
          </a:stretch>
        </p:blipFill>
        <p:spPr>
          <a:xfrm>
            <a:off x="4572000" y="1702969"/>
            <a:ext cx="4572000" cy="3765715"/>
          </a:xfrm>
        </p:spPr>
      </p:pic>
      <p:sp>
        <p:nvSpPr>
          <p:cNvPr id="6" name="TextBox 5">
            <a:extLst>
              <a:ext uri="{FF2B5EF4-FFF2-40B4-BE49-F238E27FC236}">
                <a16:creationId xmlns:a16="http://schemas.microsoft.com/office/drawing/2014/main" id="{8DAF5782-D7D0-4179-992E-D93D50BC2A69}"/>
              </a:ext>
            </a:extLst>
          </p:cNvPr>
          <p:cNvSpPr txBox="1"/>
          <p:nvPr/>
        </p:nvSpPr>
        <p:spPr>
          <a:xfrm>
            <a:off x="192743" y="1448341"/>
            <a:ext cx="4753638" cy="4924425"/>
          </a:xfrm>
          <a:prstGeom prst="rect">
            <a:avLst/>
          </a:prstGeom>
          <a:noFill/>
        </p:spPr>
        <p:txBody>
          <a:bodyPr wrap="square" rtlCol="0">
            <a:spAutoFit/>
          </a:bodyPr>
          <a:lstStyle/>
          <a:p>
            <a:pPr marL="342900" indent="-342900">
              <a:buFont typeface="Arial" panose="020B0604020202020204" pitchFamily="34" charset="0"/>
              <a:buChar char="•"/>
            </a:pPr>
            <a:r>
              <a:rPr lang="en-GB" dirty="0"/>
              <a:t>Issues faced in relation to current and future practice  </a:t>
            </a:r>
          </a:p>
          <a:p>
            <a:pPr marL="800100" lvl="1" indent="-342900">
              <a:buFont typeface="Arial" panose="020B0604020202020204" pitchFamily="34" charset="0"/>
              <a:buChar char="•"/>
            </a:pPr>
            <a:r>
              <a:rPr lang="en-GB" sz="1400" dirty="0"/>
              <a:t>What problem that is being addressed</a:t>
            </a:r>
          </a:p>
          <a:p>
            <a:pPr marL="800100" lvl="1" indent="-342900">
              <a:buFont typeface="Arial" panose="020B0604020202020204" pitchFamily="34" charset="0"/>
              <a:buChar char="•"/>
            </a:pPr>
            <a:r>
              <a:rPr lang="en-GB" sz="1400" dirty="0"/>
              <a:t>What is the cost to the account of doing nothing?”</a:t>
            </a:r>
          </a:p>
          <a:p>
            <a:pPr marL="342900" indent="-342900">
              <a:buFont typeface="Arial" panose="020B0604020202020204" pitchFamily="34" charset="0"/>
              <a:buChar char="•"/>
            </a:pPr>
            <a:r>
              <a:rPr lang="en-GB" dirty="0"/>
              <a:t>How will the proposal provide a solution</a:t>
            </a:r>
          </a:p>
          <a:p>
            <a:pPr marL="800100" lvl="1" indent="-342900">
              <a:buFont typeface="Arial" panose="020B0604020202020204" pitchFamily="34" charset="0"/>
              <a:buChar char="•"/>
            </a:pPr>
            <a:r>
              <a:rPr lang="en-GB" sz="1400" dirty="0"/>
              <a:t>Does the proposed solution offer an advantage over currently approved or existing solutions?</a:t>
            </a:r>
          </a:p>
          <a:p>
            <a:pPr marL="342900" indent="-342900">
              <a:buFont typeface="Arial" panose="020B0604020202020204" pitchFamily="34" charset="0"/>
              <a:buChar char="•"/>
            </a:pPr>
            <a:r>
              <a:rPr lang="en-GB" dirty="0"/>
              <a:t>Detail the benefits for the account and their customers over and above, or instead of, current practice.  </a:t>
            </a:r>
          </a:p>
          <a:p>
            <a:pPr marL="342900" indent="-342900">
              <a:buFont typeface="Arial" panose="020B0604020202020204" pitchFamily="34" charset="0"/>
              <a:buChar char="•"/>
            </a:pPr>
            <a:r>
              <a:rPr lang="en-GB" dirty="0"/>
              <a:t>Look at the financial case and cost effectiveness.  </a:t>
            </a:r>
          </a:p>
          <a:p>
            <a:pPr marL="800100" lvl="1" indent="-342900">
              <a:buFont typeface="Arial" panose="020B0604020202020204" pitchFamily="34" charset="0"/>
              <a:buChar char="•"/>
            </a:pPr>
            <a:r>
              <a:rPr lang="en-GB" sz="1400" dirty="0"/>
              <a:t>Detail the resource use and cost savings delivered over and above, or instead of, current practice; look at all costs versus savings and return on investment.</a:t>
            </a:r>
          </a:p>
          <a:p>
            <a:pPr marL="342900" indent="-342900">
              <a:buFont typeface="Arial" panose="020B0604020202020204" pitchFamily="34" charset="0"/>
              <a:buChar char="•"/>
            </a:pPr>
            <a:r>
              <a:rPr lang="en-GB" dirty="0"/>
              <a:t>Substantiate all claims with real evidence demonstrated from validated evaluations</a:t>
            </a:r>
          </a:p>
          <a:p>
            <a:pPr marL="800100" lvl="1" indent="-342900">
              <a:buFont typeface="Arial" panose="020B0604020202020204" pitchFamily="34" charset="0"/>
              <a:buChar char="•"/>
            </a:pPr>
            <a:r>
              <a:rPr lang="en-GB" sz="1400" dirty="0"/>
              <a:t>Consider whether you have the resources to carry out a small-scale test.</a:t>
            </a:r>
          </a:p>
        </p:txBody>
      </p:sp>
      <p:sp>
        <p:nvSpPr>
          <p:cNvPr id="7" name="TextBox 6">
            <a:extLst>
              <a:ext uri="{FF2B5EF4-FFF2-40B4-BE49-F238E27FC236}">
                <a16:creationId xmlns:a16="http://schemas.microsoft.com/office/drawing/2014/main" id="{82160197-E7C5-43A9-9A3B-78BBB4EFD7BF}"/>
              </a:ext>
            </a:extLst>
          </p:cNvPr>
          <p:cNvSpPr txBox="1"/>
          <p:nvPr/>
        </p:nvSpPr>
        <p:spPr>
          <a:xfrm>
            <a:off x="192743" y="6307239"/>
            <a:ext cx="7263527" cy="415498"/>
          </a:xfrm>
          <a:prstGeom prst="rect">
            <a:avLst/>
          </a:prstGeom>
          <a:noFill/>
        </p:spPr>
        <p:txBody>
          <a:bodyPr wrap="none" rtlCol="0">
            <a:spAutoFit/>
          </a:bodyPr>
          <a:lstStyle/>
          <a:p>
            <a:r>
              <a:rPr lang="en-GB" sz="1050" dirty="0"/>
              <a:t>A Strong Value Proposition: The Key to Engaging the NHS in 2019 for SMEs</a:t>
            </a:r>
          </a:p>
          <a:p>
            <a:r>
              <a:rPr lang="en-GB" sz="1050" dirty="0"/>
              <a:t>Journal of mHealth </a:t>
            </a:r>
            <a:r>
              <a:rPr lang="en-GB" sz="1050" dirty="0">
                <a:hlinkClick r:id="rId4"/>
              </a:rPr>
              <a:t>https://thejournalofmhealth.com/a-strong-value-proposition-the-key-to-engaging-the-nhs-in-2019-for-smes/</a:t>
            </a:r>
            <a:r>
              <a:rPr lang="en-GB" sz="1050" dirty="0"/>
              <a:t> </a:t>
            </a:r>
          </a:p>
        </p:txBody>
      </p:sp>
    </p:spTree>
    <p:extLst>
      <p:ext uri="{BB962C8B-B14F-4D97-AF65-F5344CB8AC3E}">
        <p14:creationId xmlns:p14="http://schemas.microsoft.com/office/powerpoint/2010/main" val="2041126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94FC376-0CE3-4982-9C9F-BAD371EA0228}"/>
              </a:ext>
            </a:extLst>
          </p:cNvPr>
          <p:cNvSpPr txBox="1">
            <a:spLocks noChangeArrowheads="1"/>
          </p:cNvSpPr>
          <p:nvPr/>
        </p:nvSpPr>
        <p:spPr bwMode="auto">
          <a:xfrm>
            <a:off x="1902344" y="3344820"/>
            <a:ext cx="1294209" cy="485231"/>
          </a:xfrm>
          <a:prstGeom prst="rect">
            <a:avLst/>
          </a:prstGeom>
          <a:solidFill>
            <a:srgbClr val="CDF842"/>
          </a:solidFill>
          <a:ln w="9525">
            <a:noFill/>
            <a:miter lim="800000"/>
            <a:headEnd/>
            <a:tailEnd/>
          </a:ln>
          <a:effectLst/>
        </p:spPr>
        <p:txBody>
          <a:bodyPr lIns="69056" tIns="34529" rIns="69056" bIns="34529">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buClr>
                <a:srgbClr val="FF3300"/>
              </a:buClr>
            </a:pPr>
            <a:r>
              <a:rPr lang="en-GB" sz="1350" b="1"/>
              <a:t>Executive summary</a:t>
            </a:r>
          </a:p>
        </p:txBody>
      </p:sp>
      <p:sp>
        <p:nvSpPr>
          <p:cNvPr id="3" name="Text Box 4">
            <a:extLst>
              <a:ext uri="{FF2B5EF4-FFF2-40B4-BE49-F238E27FC236}">
                <a16:creationId xmlns:a16="http://schemas.microsoft.com/office/drawing/2014/main" id="{F8AD3B75-C211-40A1-AF9E-292D0B804800}"/>
              </a:ext>
            </a:extLst>
          </p:cNvPr>
          <p:cNvSpPr txBox="1">
            <a:spLocks noChangeArrowheads="1"/>
          </p:cNvSpPr>
          <p:nvPr/>
        </p:nvSpPr>
        <p:spPr bwMode="auto">
          <a:xfrm>
            <a:off x="3390496" y="2430420"/>
            <a:ext cx="2052227" cy="2147224"/>
          </a:xfrm>
          <a:prstGeom prst="rect">
            <a:avLst/>
          </a:prstGeom>
          <a:solidFill>
            <a:srgbClr val="E6FB9B"/>
          </a:solidFill>
          <a:ln w="9525">
            <a:noFill/>
            <a:miter lim="800000"/>
            <a:headEnd/>
            <a:tailEnd/>
          </a:ln>
          <a:effectLst/>
        </p:spPr>
        <p:txBody>
          <a:bodyPr wrap="square" lIns="69056" tIns="34529" rIns="69056" bIns="34529">
            <a:spAutoFit/>
          </a:bodyPr>
          <a:lstStyle>
            <a:lvl1pPr marL="184150" indent="-1841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buClr>
                <a:srgbClr val="FF3300"/>
              </a:buClr>
            </a:pPr>
            <a:r>
              <a:rPr lang="en-GB" sz="1350" b="1" dirty="0"/>
              <a:t>The plan</a:t>
            </a:r>
          </a:p>
          <a:p>
            <a:pPr marL="197644" indent="-197644" eaLnBrk="1" hangingPunct="1">
              <a:spcBef>
                <a:spcPct val="50000"/>
              </a:spcBef>
              <a:buClr>
                <a:srgbClr val="FF3300"/>
              </a:buClr>
              <a:buFontTx/>
              <a:buAutoNum type="alphaUcPeriod"/>
            </a:pPr>
            <a:r>
              <a:rPr lang="en-GB" sz="1350" dirty="0"/>
              <a:t>Where are we now?</a:t>
            </a:r>
          </a:p>
          <a:p>
            <a:pPr marL="197644" indent="-197644" eaLnBrk="1" hangingPunct="1">
              <a:spcBef>
                <a:spcPct val="50000"/>
              </a:spcBef>
              <a:buClr>
                <a:srgbClr val="FF3300"/>
              </a:buClr>
              <a:buFontTx/>
              <a:buAutoNum type="alphaUcPeriod"/>
            </a:pPr>
            <a:r>
              <a:rPr lang="en-GB" sz="1350" dirty="0"/>
              <a:t>Customer understanding</a:t>
            </a:r>
          </a:p>
          <a:p>
            <a:pPr marL="197644" indent="-197644" eaLnBrk="1" hangingPunct="1">
              <a:spcBef>
                <a:spcPct val="50000"/>
              </a:spcBef>
              <a:buClr>
                <a:srgbClr val="FF3300"/>
              </a:buClr>
              <a:buFontTx/>
              <a:buAutoNum type="alphaUcPeriod"/>
            </a:pPr>
            <a:r>
              <a:rPr lang="en-GB" sz="1350" dirty="0"/>
              <a:t>Your strategies  &amp; objectives</a:t>
            </a:r>
          </a:p>
          <a:p>
            <a:pPr marL="197644" indent="-197644" eaLnBrk="1" hangingPunct="1">
              <a:spcBef>
                <a:spcPct val="50000"/>
              </a:spcBef>
              <a:buClr>
                <a:srgbClr val="FF3300"/>
              </a:buClr>
              <a:buFontTx/>
              <a:buAutoNum type="alphaUcPeriod"/>
            </a:pPr>
            <a:r>
              <a:rPr lang="en-GB" sz="1350" dirty="0"/>
              <a:t>High level action    &amp; review</a:t>
            </a:r>
          </a:p>
        </p:txBody>
      </p:sp>
      <p:sp>
        <p:nvSpPr>
          <p:cNvPr id="4" name="Text Box 5">
            <a:extLst>
              <a:ext uri="{FF2B5EF4-FFF2-40B4-BE49-F238E27FC236}">
                <a16:creationId xmlns:a16="http://schemas.microsoft.com/office/drawing/2014/main" id="{3B6B141E-D0B0-432E-9DD6-78C8820EDB6A}"/>
              </a:ext>
            </a:extLst>
          </p:cNvPr>
          <p:cNvSpPr txBox="1">
            <a:spLocks noChangeArrowheads="1"/>
          </p:cNvSpPr>
          <p:nvPr/>
        </p:nvSpPr>
        <p:spPr bwMode="auto">
          <a:xfrm>
            <a:off x="5653967" y="2826449"/>
            <a:ext cx="1668065" cy="1420102"/>
          </a:xfrm>
          <a:prstGeom prst="rect">
            <a:avLst/>
          </a:prstGeom>
          <a:solidFill>
            <a:srgbClr val="F1FDCB"/>
          </a:solidFill>
          <a:ln w="9525">
            <a:noFill/>
            <a:miter lim="800000"/>
            <a:headEnd/>
            <a:tailEnd/>
          </a:ln>
          <a:effectLst/>
        </p:spPr>
        <p:txBody>
          <a:bodyPr wrap="square" lIns="69056" tIns="34529" rIns="69056" bIns="34529">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buClr>
                <a:srgbClr val="FF3300"/>
              </a:buClr>
            </a:pPr>
            <a:r>
              <a:rPr lang="en-GB" sz="1350" b="1" dirty="0"/>
              <a:t>Appendices</a:t>
            </a:r>
          </a:p>
          <a:p>
            <a:pPr eaLnBrk="1" hangingPunct="1">
              <a:spcBef>
                <a:spcPct val="50000"/>
              </a:spcBef>
              <a:buClr>
                <a:srgbClr val="FF3300"/>
              </a:buClr>
            </a:pPr>
            <a:r>
              <a:rPr lang="en-GB" sz="1350" dirty="0"/>
              <a:t>Background detail</a:t>
            </a:r>
          </a:p>
          <a:p>
            <a:pPr eaLnBrk="1" hangingPunct="1">
              <a:spcBef>
                <a:spcPct val="50000"/>
              </a:spcBef>
              <a:buClr>
                <a:srgbClr val="FF3300"/>
              </a:buClr>
            </a:pPr>
            <a:r>
              <a:rPr lang="en-GB" sz="1350" dirty="0"/>
              <a:t>Business analysis</a:t>
            </a:r>
          </a:p>
          <a:p>
            <a:pPr eaLnBrk="1" hangingPunct="1">
              <a:spcBef>
                <a:spcPct val="50000"/>
              </a:spcBef>
              <a:buClr>
                <a:srgbClr val="FF3300"/>
              </a:buClr>
            </a:pPr>
            <a:r>
              <a:rPr lang="en-GB" sz="1350" dirty="0"/>
              <a:t>Development of thinking</a:t>
            </a:r>
          </a:p>
        </p:txBody>
      </p:sp>
      <p:grpSp>
        <p:nvGrpSpPr>
          <p:cNvPr id="5" name="Group 6">
            <a:extLst>
              <a:ext uri="{FF2B5EF4-FFF2-40B4-BE49-F238E27FC236}">
                <a16:creationId xmlns:a16="http://schemas.microsoft.com/office/drawing/2014/main" id="{C20538D4-39AA-4A8D-9B2A-E05F6A317F57}"/>
              </a:ext>
            </a:extLst>
          </p:cNvPr>
          <p:cNvGrpSpPr>
            <a:grpSpLocks/>
          </p:cNvGrpSpPr>
          <p:nvPr/>
        </p:nvGrpSpPr>
        <p:grpSpPr bwMode="auto">
          <a:xfrm>
            <a:off x="1895365" y="4887160"/>
            <a:ext cx="5461232" cy="346471"/>
            <a:chOff x="650" y="3382"/>
            <a:chExt cx="4500" cy="291"/>
          </a:xfrm>
        </p:grpSpPr>
        <p:sp>
          <p:nvSpPr>
            <p:cNvPr id="6" name="Line 7">
              <a:extLst>
                <a:ext uri="{FF2B5EF4-FFF2-40B4-BE49-F238E27FC236}">
                  <a16:creationId xmlns:a16="http://schemas.microsoft.com/office/drawing/2014/main" id="{834EF594-5676-4600-9EF0-780A6B1D828F}"/>
                </a:ext>
              </a:extLst>
            </p:cNvPr>
            <p:cNvSpPr>
              <a:spLocks noChangeShapeType="1"/>
            </p:cNvSpPr>
            <p:nvPr/>
          </p:nvSpPr>
          <p:spPr bwMode="auto">
            <a:xfrm>
              <a:off x="1661" y="3528"/>
              <a:ext cx="3489" cy="8"/>
            </a:xfrm>
            <a:prstGeom prst="line">
              <a:avLst/>
            </a:prstGeom>
            <a:noFill/>
            <a:ln w="5715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spAutoFit/>
            </a:bodyPr>
            <a:lstStyle/>
            <a:p>
              <a:endParaRPr lang="en-GB" sz="1200"/>
            </a:p>
          </p:txBody>
        </p:sp>
        <p:sp>
          <p:nvSpPr>
            <p:cNvPr id="7" name="Text Box 8">
              <a:extLst>
                <a:ext uri="{FF2B5EF4-FFF2-40B4-BE49-F238E27FC236}">
                  <a16:creationId xmlns:a16="http://schemas.microsoft.com/office/drawing/2014/main" id="{C72E2B17-872F-448C-9B75-693EFCBD47C1}"/>
                </a:ext>
              </a:extLst>
            </p:cNvPr>
            <p:cNvSpPr txBox="1">
              <a:spLocks noChangeArrowheads="1"/>
            </p:cNvSpPr>
            <p:nvPr/>
          </p:nvSpPr>
          <p:spPr bwMode="auto">
            <a:xfrm>
              <a:off x="650" y="3382"/>
              <a:ext cx="865" cy="291"/>
            </a:xfrm>
            <a:prstGeom prst="rect">
              <a:avLst/>
            </a:prstGeom>
            <a:noFill/>
            <a:ln w="9525">
              <a:noFill/>
              <a:miter lim="800000"/>
              <a:headEnd/>
              <a:tailEnd/>
            </a:ln>
            <a:effectLst/>
            <a:extLst>
              <a:ext uri="{909E8E84-426E-40DD-AFC4-6F175D3DCCD1}">
                <a14:hiddenFill xmlns:a14="http://schemas.microsoft.com/office/drawing/2010/main">
                  <a:solidFill>
                    <a:srgbClr val="99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buClr>
                  <a:srgbClr val="FF3300"/>
                </a:buClr>
              </a:pPr>
              <a:r>
                <a:rPr lang="en-GB" b="1" dirty="0">
                  <a:solidFill>
                    <a:srgbClr val="FF6600"/>
                  </a:solidFill>
                </a:rPr>
                <a:t>Reading</a:t>
              </a:r>
            </a:p>
          </p:txBody>
        </p:sp>
      </p:grpSp>
      <p:grpSp>
        <p:nvGrpSpPr>
          <p:cNvPr id="8" name="Group 9">
            <a:extLst>
              <a:ext uri="{FF2B5EF4-FFF2-40B4-BE49-F238E27FC236}">
                <a16:creationId xmlns:a16="http://schemas.microsoft.com/office/drawing/2014/main" id="{0E0A7666-3E7B-4C1B-A0DB-720B2C7E9E02}"/>
              </a:ext>
            </a:extLst>
          </p:cNvPr>
          <p:cNvGrpSpPr>
            <a:grpSpLocks/>
          </p:cNvGrpSpPr>
          <p:nvPr/>
        </p:nvGrpSpPr>
        <p:grpSpPr bwMode="auto">
          <a:xfrm>
            <a:off x="1890437" y="1970838"/>
            <a:ext cx="5618559" cy="346472"/>
            <a:chOff x="639" y="917"/>
            <a:chExt cx="4569" cy="291"/>
          </a:xfrm>
        </p:grpSpPr>
        <p:sp>
          <p:nvSpPr>
            <p:cNvPr id="9" name="Text Box 10">
              <a:extLst>
                <a:ext uri="{FF2B5EF4-FFF2-40B4-BE49-F238E27FC236}">
                  <a16:creationId xmlns:a16="http://schemas.microsoft.com/office/drawing/2014/main" id="{2A966B34-9167-44A5-A9DC-1837925EA81F}"/>
                </a:ext>
              </a:extLst>
            </p:cNvPr>
            <p:cNvSpPr txBox="1">
              <a:spLocks noChangeArrowheads="1"/>
            </p:cNvSpPr>
            <p:nvPr/>
          </p:nvSpPr>
          <p:spPr bwMode="auto">
            <a:xfrm>
              <a:off x="4155" y="917"/>
              <a:ext cx="1053" cy="291"/>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buClr>
                  <a:srgbClr val="FF3300"/>
                </a:buClr>
              </a:pPr>
              <a:r>
                <a:rPr lang="en-GB" b="1" dirty="0">
                  <a:solidFill>
                    <a:srgbClr val="FF6600"/>
                  </a:solidFill>
                </a:rPr>
                <a:t>Writing</a:t>
              </a:r>
            </a:p>
          </p:txBody>
        </p:sp>
        <p:sp>
          <p:nvSpPr>
            <p:cNvPr id="10" name="Line 11">
              <a:extLst>
                <a:ext uri="{FF2B5EF4-FFF2-40B4-BE49-F238E27FC236}">
                  <a16:creationId xmlns:a16="http://schemas.microsoft.com/office/drawing/2014/main" id="{FB19DF49-241E-4BBD-BD37-8E6A485A8955}"/>
                </a:ext>
              </a:extLst>
            </p:cNvPr>
            <p:cNvSpPr>
              <a:spLocks noChangeShapeType="1"/>
            </p:cNvSpPr>
            <p:nvPr/>
          </p:nvSpPr>
          <p:spPr bwMode="auto">
            <a:xfrm flipH="1">
              <a:off x="639" y="1096"/>
              <a:ext cx="3489" cy="8"/>
            </a:xfrm>
            <a:prstGeom prst="line">
              <a:avLst/>
            </a:prstGeom>
            <a:noFill/>
            <a:ln w="5715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spAutoFit/>
            </a:bodyPr>
            <a:lstStyle/>
            <a:p>
              <a:endParaRPr lang="en-GB" sz="1200">
                <a:solidFill>
                  <a:srgbClr val="FF6600"/>
                </a:solidFill>
              </a:endParaRPr>
            </a:p>
          </p:txBody>
        </p:sp>
      </p:grpSp>
      <p:sp>
        <p:nvSpPr>
          <p:cNvPr id="12" name="Title 11">
            <a:extLst>
              <a:ext uri="{FF2B5EF4-FFF2-40B4-BE49-F238E27FC236}">
                <a16:creationId xmlns:a16="http://schemas.microsoft.com/office/drawing/2014/main" id="{AFA9CE30-89AB-4CD0-A483-4F24D2736E20}"/>
              </a:ext>
            </a:extLst>
          </p:cNvPr>
          <p:cNvSpPr>
            <a:spLocks noGrp="1"/>
          </p:cNvSpPr>
          <p:nvPr>
            <p:ph type="title"/>
          </p:nvPr>
        </p:nvSpPr>
        <p:spPr/>
        <p:txBody>
          <a:bodyPr>
            <a:normAutofit/>
          </a:bodyPr>
          <a:lstStyle/>
          <a:p>
            <a:r>
              <a:rPr lang="en-GB" dirty="0"/>
              <a:t>The objective: strategic account plans</a:t>
            </a:r>
            <a:endParaRPr lang="en-US" dirty="0"/>
          </a:p>
        </p:txBody>
      </p:sp>
    </p:spTree>
    <p:extLst>
      <p:ext uri="{BB962C8B-B14F-4D97-AF65-F5344CB8AC3E}">
        <p14:creationId xmlns:p14="http://schemas.microsoft.com/office/powerpoint/2010/main" val="185528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8F858-8566-4F04-BD29-8A9348033F1F}"/>
              </a:ext>
            </a:extLst>
          </p:cNvPr>
          <p:cNvSpPr>
            <a:spLocks noGrp="1"/>
          </p:cNvSpPr>
          <p:nvPr>
            <p:ph type="title"/>
          </p:nvPr>
        </p:nvSpPr>
        <p:spPr>
          <a:xfrm>
            <a:off x="-1" y="342107"/>
            <a:ext cx="7740869" cy="744415"/>
          </a:xfrm>
        </p:spPr>
        <p:txBody>
          <a:bodyPr>
            <a:normAutofit/>
          </a:bodyPr>
          <a:lstStyle/>
          <a:p>
            <a:r>
              <a:rPr lang="en-GB" dirty="0"/>
              <a:t>Creating and using a strategy scorecard</a:t>
            </a:r>
            <a:endParaRPr lang="en-US" dirty="0"/>
          </a:p>
        </p:txBody>
      </p:sp>
      <p:graphicFrame>
        <p:nvGraphicFramePr>
          <p:cNvPr id="3" name="Group 94">
            <a:extLst>
              <a:ext uri="{FF2B5EF4-FFF2-40B4-BE49-F238E27FC236}">
                <a16:creationId xmlns:a16="http://schemas.microsoft.com/office/drawing/2014/main" id="{D9C60933-4D0D-4A21-8E96-B0CD0F1DD41D}"/>
              </a:ext>
            </a:extLst>
          </p:cNvPr>
          <p:cNvGraphicFramePr>
            <a:graphicFrameLocks noGrp="1"/>
          </p:cNvGraphicFramePr>
          <p:nvPr>
            <p:extLst>
              <p:ext uri="{D42A27DB-BD31-4B8C-83A1-F6EECF244321}">
                <p14:modId xmlns:p14="http://schemas.microsoft.com/office/powerpoint/2010/main" val="223606668"/>
              </p:ext>
            </p:extLst>
          </p:nvPr>
        </p:nvGraphicFramePr>
        <p:xfrm>
          <a:off x="474280" y="1348414"/>
          <a:ext cx="7567446" cy="4466602"/>
        </p:xfrm>
        <a:graphic>
          <a:graphicData uri="http://schemas.openxmlformats.org/drawingml/2006/table">
            <a:tbl>
              <a:tblPr/>
              <a:tblGrid>
                <a:gridCol w="3014663">
                  <a:extLst>
                    <a:ext uri="{9D8B030D-6E8A-4147-A177-3AD203B41FA5}">
                      <a16:colId xmlns:a16="http://schemas.microsoft.com/office/drawing/2014/main" val="20000"/>
                    </a:ext>
                  </a:extLst>
                </a:gridCol>
                <a:gridCol w="919436">
                  <a:extLst>
                    <a:ext uri="{9D8B030D-6E8A-4147-A177-3AD203B41FA5}">
                      <a16:colId xmlns:a16="http://schemas.microsoft.com/office/drawing/2014/main" val="20001"/>
                    </a:ext>
                  </a:extLst>
                </a:gridCol>
                <a:gridCol w="605796">
                  <a:extLst>
                    <a:ext uri="{9D8B030D-6E8A-4147-A177-3AD203B41FA5}">
                      <a16:colId xmlns:a16="http://schemas.microsoft.com/office/drawing/2014/main" val="20002"/>
                    </a:ext>
                  </a:extLst>
                </a:gridCol>
                <a:gridCol w="604365">
                  <a:extLst>
                    <a:ext uri="{9D8B030D-6E8A-4147-A177-3AD203B41FA5}">
                      <a16:colId xmlns:a16="http://schemas.microsoft.com/office/drawing/2014/main" val="20003"/>
                    </a:ext>
                  </a:extLst>
                </a:gridCol>
                <a:gridCol w="605797">
                  <a:extLst>
                    <a:ext uri="{9D8B030D-6E8A-4147-A177-3AD203B41FA5}">
                      <a16:colId xmlns:a16="http://schemas.microsoft.com/office/drawing/2014/main" val="20004"/>
                    </a:ext>
                  </a:extLst>
                </a:gridCol>
                <a:gridCol w="605796">
                  <a:extLst>
                    <a:ext uri="{9D8B030D-6E8A-4147-A177-3AD203B41FA5}">
                      <a16:colId xmlns:a16="http://schemas.microsoft.com/office/drawing/2014/main" val="20005"/>
                    </a:ext>
                  </a:extLst>
                </a:gridCol>
                <a:gridCol w="605797">
                  <a:extLst>
                    <a:ext uri="{9D8B030D-6E8A-4147-A177-3AD203B41FA5}">
                      <a16:colId xmlns:a16="http://schemas.microsoft.com/office/drawing/2014/main" val="20006"/>
                    </a:ext>
                  </a:extLst>
                </a:gridCol>
                <a:gridCol w="605796">
                  <a:extLst>
                    <a:ext uri="{9D8B030D-6E8A-4147-A177-3AD203B41FA5}">
                      <a16:colId xmlns:a16="http://schemas.microsoft.com/office/drawing/2014/main" val="20007"/>
                    </a:ext>
                  </a:extLst>
                </a:gridCol>
              </a:tblGrid>
              <a:tr h="466370">
                <a:tc>
                  <a:txBody>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lang="en-US" sz="1600" b="1" dirty="0">
                          <a:solidFill>
                            <a:schemeClr val="tx1"/>
                          </a:solidFill>
                          <a:latin typeface="Arial" panose="020B0604020202020204" pitchFamily="34" charset="0"/>
                          <a:cs typeface="Arial" panose="020B0604020202020204" pitchFamily="34" charset="0"/>
                        </a:rPr>
                        <a:t>Strategy prioritisation criteria: examples</a:t>
                      </a:r>
                    </a:p>
                  </a:txBody>
                  <a:tcPr marL="28575"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GB" sz="1600" b="1" i="0" u="none" strike="noStrike" cap="none" normalizeH="0" baseline="0" dirty="0">
                          <a:ln>
                            <a:noFill/>
                          </a:ln>
                          <a:solidFill>
                            <a:schemeClr val="tx1"/>
                          </a:solidFill>
                          <a:effectLst/>
                          <a:latin typeface="Arial" pitchFamily="34" charset="0"/>
                          <a:cs typeface="Arial" pitchFamily="34" charset="0"/>
                        </a:rPr>
                        <a:t>Weight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GB" sz="1600" b="1" i="0" u="none" strike="noStrike" cap="none" normalizeH="0" baseline="0" dirty="0">
                          <a:ln>
                            <a:noFill/>
                          </a:ln>
                          <a:solidFill>
                            <a:schemeClr val="tx1"/>
                          </a:solidFill>
                          <a:effectLst/>
                          <a:latin typeface="Arial" pitchFamily="34" charset="0"/>
                          <a:cs typeface="Arial" pitchFamily="34" charset="0"/>
                        </a:rPr>
                        <a:t>Strategy </a:t>
                      </a:r>
                    </a:p>
                    <a:p>
                      <a:pPr marL="0" marR="0" lvl="0" indent="0" algn="ctr" defTabSz="914400" rtl="0" eaLnBrk="1" fontAlgn="base" latinLnBrk="0" hangingPunct="1">
                        <a:lnSpc>
                          <a:spcPct val="100000"/>
                        </a:lnSpc>
                        <a:spcBef>
                          <a:spcPts val="600"/>
                        </a:spcBef>
                        <a:spcAft>
                          <a:spcPct val="0"/>
                        </a:spcAft>
                        <a:buClrTx/>
                        <a:buSzTx/>
                        <a:buFontTx/>
                        <a:buNone/>
                        <a:tabLst/>
                      </a:pPr>
                      <a:r>
                        <a:rPr kumimoji="0" lang="en-GB" sz="1600" b="1" i="0" u="none" strike="noStrike" cap="none" normalizeH="0" baseline="0" dirty="0">
                          <a:ln>
                            <a:noFill/>
                          </a:ln>
                          <a:solidFill>
                            <a:schemeClr val="tx1"/>
                          </a:solidFill>
                          <a:effectLst/>
                          <a:latin typeface="Arial" pitchFamily="34" charset="0"/>
                          <a:cs typeface="Arial" pitchFamily="34" charset="0"/>
                        </a:rPr>
                        <a:t>A</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GB" sz="1600" b="1" i="0" u="none" strike="noStrike" cap="none" normalizeH="0" baseline="0" dirty="0">
                          <a:ln>
                            <a:noFill/>
                          </a:ln>
                          <a:solidFill>
                            <a:schemeClr val="tx1"/>
                          </a:solidFill>
                          <a:effectLst/>
                          <a:latin typeface="Arial" pitchFamily="34" charset="0"/>
                          <a:cs typeface="Arial" pitchFamily="34" charset="0"/>
                        </a:rPr>
                        <a:t>Strategy </a:t>
                      </a:r>
                    </a:p>
                    <a:p>
                      <a:pPr marL="0" marR="0" lvl="0" indent="0" algn="ctr" defTabSz="914400" rtl="0" eaLnBrk="1" fontAlgn="base" latinLnBrk="0" hangingPunct="1">
                        <a:lnSpc>
                          <a:spcPct val="100000"/>
                        </a:lnSpc>
                        <a:spcBef>
                          <a:spcPts val="600"/>
                        </a:spcBef>
                        <a:spcAft>
                          <a:spcPct val="0"/>
                        </a:spcAft>
                        <a:buClrTx/>
                        <a:buSzTx/>
                        <a:buFontTx/>
                        <a:buNone/>
                        <a:tabLst/>
                      </a:pPr>
                      <a:r>
                        <a:rPr kumimoji="0" lang="en-GB" sz="1600" b="1" i="0" u="none" strike="noStrike" cap="none" normalizeH="0" baseline="0" dirty="0">
                          <a:ln>
                            <a:noFill/>
                          </a:ln>
                          <a:solidFill>
                            <a:schemeClr val="tx1"/>
                          </a:solidFill>
                          <a:effectLst/>
                          <a:latin typeface="Arial" pitchFamily="34" charset="0"/>
                          <a:cs typeface="Arial" pitchFamily="34" charset="0"/>
                        </a:rPr>
                        <a:t>B</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GB" sz="1600" b="1" i="0" u="none" strike="noStrike" cap="none" normalizeH="0" baseline="0" dirty="0">
                          <a:ln>
                            <a:noFill/>
                          </a:ln>
                          <a:solidFill>
                            <a:schemeClr val="tx1"/>
                          </a:solidFill>
                          <a:effectLst/>
                          <a:latin typeface="Arial" pitchFamily="34" charset="0"/>
                          <a:cs typeface="Arial" pitchFamily="34" charset="0"/>
                        </a:rPr>
                        <a:t>Strategy </a:t>
                      </a:r>
                    </a:p>
                    <a:p>
                      <a:pPr marL="0" marR="0" lvl="0" indent="0" algn="ctr" defTabSz="914400" rtl="0" eaLnBrk="1" fontAlgn="base" latinLnBrk="0" hangingPunct="1">
                        <a:lnSpc>
                          <a:spcPct val="100000"/>
                        </a:lnSpc>
                        <a:spcBef>
                          <a:spcPts val="600"/>
                        </a:spcBef>
                        <a:spcAft>
                          <a:spcPct val="0"/>
                        </a:spcAft>
                        <a:buClrTx/>
                        <a:buSzTx/>
                        <a:buFontTx/>
                        <a:buNone/>
                        <a:tabLst/>
                      </a:pPr>
                      <a:r>
                        <a:rPr kumimoji="0" lang="en-GB" sz="1600" b="1" i="0" u="none" strike="noStrike" cap="none" normalizeH="0" baseline="0" dirty="0">
                          <a:ln>
                            <a:noFill/>
                          </a:ln>
                          <a:solidFill>
                            <a:schemeClr val="tx1"/>
                          </a:solidFill>
                          <a:effectLst/>
                          <a:latin typeface="Arial" pitchFamily="34" charset="0"/>
                          <a:cs typeface="Arial" pitchFamily="34" charset="0"/>
                        </a:rPr>
                        <a:t>C etc …</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GB"/>
                    </a:p>
                  </a:txBody>
                  <a:tcPr/>
                </a:tc>
                <a:extLst>
                  <a:ext uri="{0D108BD9-81ED-4DB2-BD59-A6C34878D82A}">
                    <a16:rowId xmlns:a16="http://schemas.microsoft.com/office/drawing/2014/main" val="10000"/>
                  </a:ext>
                </a:extLst>
              </a:tr>
              <a:tr h="4219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a:txBody>
                  <a:tcPr marL="28575"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Rating </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0-10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Score W x R</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Rating </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0-10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Score W x R</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Rating </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0-10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cs typeface="Arial" pitchFamily="34" charset="0"/>
                        </a:rPr>
                        <a:t>Score W x R</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7046">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GB" sz="1600" b="0" i="0" u="none" strike="noStrike" cap="none" normalizeH="0" baseline="0" dirty="0">
                          <a:ln>
                            <a:noFill/>
                          </a:ln>
                          <a:solidFill>
                            <a:schemeClr val="accent6">
                              <a:lumMod val="75000"/>
                            </a:schemeClr>
                          </a:solidFill>
                          <a:effectLst/>
                          <a:latin typeface="Arial" pitchFamily="34" charset="0"/>
                          <a:cs typeface="Arial" pitchFamily="34" charset="0"/>
                        </a:rPr>
                        <a:t>Contributes to our corporate strategy</a:t>
                      </a:r>
                      <a:endParaRPr kumimoji="0" lang="en-US" sz="1600" b="0" i="0" u="none" strike="noStrike" cap="none" normalizeH="0" baseline="0" dirty="0">
                        <a:ln>
                          <a:noFill/>
                        </a:ln>
                        <a:solidFill>
                          <a:schemeClr val="accent6">
                            <a:lumMod val="75000"/>
                          </a:schemeClr>
                        </a:solidFill>
                        <a:effectLst/>
                        <a:latin typeface="Arial" pitchFamily="34" charset="0"/>
                        <a:cs typeface="Arial" pitchFamily="34" charset="0"/>
                      </a:endParaRPr>
                    </a:p>
                  </a:txBody>
                  <a:tcPr marL="28575"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tx1"/>
                          </a:solidFill>
                          <a:effectLst/>
                          <a:latin typeface="Arial" pitchFamily="34" charset="0"/>
                          <a:cs typeface="Arial" pitchFamily="34" charset="0"/>
                        </a:rPr>
                        <a:t>35</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5229">
                <a:tc>
                  <a:txBody>
                    <a:bodyPr/>
                    <a:lstStyle/>
                    <a:p>
                      <a:pPr marL="0" marR="0" lvl="0" indent="0" algn="l" defTabSz="914400" rtl="0" eaLnBrk="1" fontAlgn="base" latinLnBrk="0" hangingPunct="1">
                        <a:lnSpc>
                          <a:spcPct val="85000"/>
                        </a:lnSpc>
                        <a:spcBef>
                          <a:spcPts val="600"/>
                        </a:spcBef>
                        <a:spcAft>
                          <a:spcPts val="600"/>
                        </a:spcAft>
                        <a:buClrTx/>
                        <a:buSzTx/>
                        <a:buFontTx/>
                        <a:buNone/>
                        <a:tabLst/>
                        <a:defRPr/>
                      </a:pPr>
                      <a:r>
                        <a:rPr kumimoji="0" lang="en-GB" sz="1600" b="0" i="0" u="none" strike="noStrike" cap="none" normalizeH="0" baseline="0" dirty="0">
                          <a:ln>
                            <a:noFill/>
                          </a:ln>
                          <a:solidFill>
                            <a:schemeClr val="accent6">
                              <a:lumMod val="75000"/>
                            </a:schemeClr>
                          </a:solidFill>
                          <a:effectLst/>
                          <a:latin typeface="Arial" pitchFamily="34" charset="0"/>
                          <a:cs typeface="Arial" pitchFamily="34" charset="0"/>
                        </a:rPr>
                        <a:t>Well aligned with customer corporate strategy </a:t>
                      </a:r>
                      <a:endParaRPr kumimoji="0" lang="en-US" sz="1600" b="0" i="0" u="none" strike="noStrike" cap="none" normalizeH="0" baseline="0" dirty="0">
                        <a:ln>
                          <a:noFill/>
                        </a:ln>
                        <a:solidFill>
                          <a:schemeClr val="accent6">
                            <a:lumMod val="75000"/>
                          </a:schemeClr>
                        </a:solidFill>
                        <a:effectLst/>
                        <a:latin typeface="Arial" pitchFamily="34" charset="0"/>
                        <a:cs typeface="Arial" pitchFamily="34" charset="0"/>
                      </a:endParaRPr>
                    </a:p>
                  </a:txBody>
                  <a:tcPr marL="28575"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tx1"/>
                          </a:solidFill>
                          <a:effectLst/>
                          <a:latin typeface="Arial" pitchFamily="34" charset="0"/>
                          <a:cs typeface="Arial" pitchFamily="34" charset="0"/>
                        </a:rPr>
                        <a:t>30</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1911">
                <a:tc>
                  <a:txBody>
                    <a:bodyPr/>
                    <a:lstStyle/>
                    <a:p>
                      <a:pPr marL="0" marR="0" lvl="0" indent="0" algn="l" defTabSz="914400" rtl="0" eaLnBrk="1" fontAlgn="base" latinLnBrk="0" hangingPunct="1">
                        <a:lnSpc>
                          <a:spcPct val="85000"/>
                        </a:lnSpc>
                        <a:spcBef>
                          <a:spcPts val="600"/>
                        </a:spcBef>
                        <a:spcAft>
                          <a:spcPts val="600"/>
                        </a:spcAft>
                        <a:buClrTx/>
                        <a:buSzTx/>
                        <a:buFontTx/>
                        <a:buNone/>
                        <a:tabLst/>
                      </a:pPr>
                      <a:r>
                        <a:rPr kumimoji="0" lang="en-GB" sz="1600" b="0" i="0" u="none" strike="noStrike" cap="none" normalizeH="0" baseline="0" dirty="0">
                          <a:ln>
                            <a:noFill/>
                          </a:ln>
                          <a:solidFill>
                            <a:schemeClr val="accent6">
                              <a:lumMod val="75000"/>
                            </a:schemeClr>
                          </a:solidFill>
                          <a:effectLst/>
                          <a:latin typeface="Arial" pitchFamily="34" charset="0"/>
                          <a:cs typeface="Arial" pitchFamily="34" charset="0"/>
                        </a:rPr>
                        <a:t>Replaces low margin products with high margin services </a:t>
                      </a:r>
                      <a:endParaRPr kumimoji="0" lang="en-US" sz="1600" b="0" i="0" u="none" strike="noStrike" cap="none" normalizeH="0" baseline="0" dirty="0">
                        <a:ln>
                          <a:noFill/>
                        </a:ln>
                        <a:solidFill>
                          <a:schemeClr val="accent6">
                            <a:lumMod val="75000"/>
                          </a:schemeClr>
                        </a:solidFill>
                        <a:effectLst/>
                        <a:latin typeface="Arial" pitchFamily="34" charset="0"/>
                        <a:cs typeface="Arial" pitchFamily="34" charset="0"/>
                      </a:endParaRPr>
                    </a:p>
                  </a:txBody>
                  <a:tcPr marL="28575"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tx1"/>
                          </a:solidFill>
                          <a:effectLst/>
                          <a:latin typeface="Arial" pitchFamily="34" charset="0"/>
                          <a:cs typeface="Arial" pitchFamily="34" charset="0"/>
                        </a:rPr>
                        <a:t>15</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0811">
                <a:tc>
                  <a:txBody>
                    <a:body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1600" b="0" i="0" u="none" strike="noStrike" cap="none" normalizeH="0" baseline="0" dirty="0">
                          <a:ln>
                            <a:noFill/>
                          </a:ln>
                          <a:solidFill>
                            <a:schemeClr val="accent6">
                              <a:lumMod val="75000"/>
                            </a:schemeClr>
                          </a:solidFill>
                          <a:effectLst/>
                          <a:latin typeface="Arial" pitchFamily="34" charset="0"/>
                          <a:cs typeface="Arial" pitchFamily="34" charset="0"/>
                        </a:rPr>
                        <a:t>Opportunities to </a:t>
                      </a:r>
                      <a:r>
                        <a:rPr kumimoji="0" lang="en-GB" sz="1600" b="0" i="0" u="none" strike="noStrike" cap="none" normalizeH="0" baseline="0" dirty="0">
                          <a:ln>
                            <a:noFill/>
                          </a:ln>
                          <a:solidFill>
                            <a:schemeClr val="accent6">
                              <a:lumMod val="75000"/>
                            </a:schemeClr>
                          </a:solidFill>
                          <a:effectLst/>
                          <a:latin typeface="Arial" pitchFamily="34" charset="0"/>
                          <a:cs typeface="Arial" pitchFamily="34" charset="0"/>
                        </a:rPr>
                        <a:t>build wider relationship with customer</a:t>
                      </a:r>
                      <a:endParaRPr kumimoji="0" lang="en-US" sz="1600" b="0" i="0" u="none" strike="noStrike" cap="none" normalizeH="0" baseline="0" dirty="0">
                        <a:ln>
                          <a:noFill/>
                        </a:ln>
                        <a:solidFill>
                          <a:schemeClr val="accent6">
                            <a:lumMod val="75000"/>
                          </a:schemeClr>
                        </a:solidFill>
                        <a:effectLst/>
                        <a:latin typeface="Arial" pitchFamily="34" charset="0"/>
                        <a:cs typeface="Arial" pitchFamily="34" charset="0"/>
                      </a:endParaRPr>
                    </a:p>
                  </a:txBody>
                  <a:tcPr marL="28575"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tx1"/>
                          </a:solidFill>
                          <a:effectLst/>
                          <a:latin typeface="Arial" pitchFamily="34" charset="0"/>
                          <a:cs typeface="Arial" pitchFamily="34" charset="0"/>
                        </a:rPr>
                        <a:t>10</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4354">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GB" sz="1600" b="0" i="0" u="none" strike="noStrike" cap="none" normalizeH="0" baseline="0" dirty="0">
                          <a:ln>
                            <a:noFill/>
                          </a:ln>
                          <a:solidFill>
                            <a:schemeClr val="accent6">
                              <a:lumMod val="75000"/>
                            </a:schemeClr>
                          </a:solidFill>
                          <a:effectLst/>
                          <a:latin typeface="Arial" pitchFamily="34" charset="0"/>
                          <a:cs typeface="Arial" pitchFamily="34" charset="0"/>
                        </a:rPr>
                        <a:t>Builds our position as leaders  in the marketplace</a:t>
                      </a:r>
                      <a:endParaRPr kumimoji="0" lang="en-US" sz="1600" b="0" i="0" u="none" strike="noStrike" cap="none" normalizeH="0" baseline="0" dirty="0">
                        <a:ln>
                          <a:noFill/>
                        </a:ln>
                        <a:solidFill>
                          <a:schemeClr val="accent6">
                            <a:lumMod val="75000"/>
                          </a:schemeClr>
                        </a:solidFill>
                        <a:effectLst/>
                        <a:latin typeface="Arial" pitchFamily="34" charset="0"/>
                        <a:cs typeface="Arial" pitchFamily="34" charset="0"/>
                      </a:endParaRPr>
                    </a:p>
                  </a:txBody>
                  <a:tcPr marL="28575"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tx1"/>
                          </a:solidFill>
                          <a:effectLst/>
                          <a:latin typeface="Arial" pitchFamily="34" charset="0"/>
                          <a:cs typeface="Arial" pitchFamily="34" charset="0"/>
                        </a:rPr>
                        <a:t>10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601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500" b="0" i="0" u="none" strike="noStrike" cap="none" normalizeH="0" baseline="0" dirty="0">
                          <a:ln>
                            <a:noFill/>
                          </a:ln>
                          <a:solidFill>
                            <a:schemeClr val="tx1"/>
                          </a:solidFill>
                          <a:effectLst/>
                          <a:latin typeface="Arial" pitchFamily="34" charset="0"/>
                          <a:cs typeface="Arial" pitchFamily="34" charset="0"/>
                        </a:rPr>
                        <a:t>Total</a:t>
                      </a:r>
                    </a:p>
                  </a:txBody>
                  <a:tcPr marL="28575"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500" b="0" i="0" u="none" strike="noStrike" cap="none" normalizeH="0" baseline="0" dirty="0">
                          <a:ln>
                            <a:noFill/>
                          </a:ln>
                          <a:solidFill>
                            <a:schemeClr val="tx1"/>
                          </a:solidFill>
                          <a:effectLst/>
                          <a:latin typeface="Arial" pitchFamily="34" charset="0"/>
                          <a:cs typeface="Arial"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4" name="Text Box 183">
            <a:extLst>
              <a:ext uri="{FF2B5EF4-FFF2-40B4-BE49-F238E27FC236}">
                <a16:creationId xmlns:a16="http://schemas.microsoft.com/office/drawing/2014/main" id="{AFF7983F-E178-441E-B7FB-EE0CF1CE6F36}"/>
              </a:ext>
            </a:extLst>
          </p:cNvPr>
          <p:cNvSpPr txBox="1">
            <a:spLocks noChangeArrowheads="1"/>
          </p:cNvSpPr>
          <p:nvPr/>
        </p:nvSpPr>
        <p:spPr bwMode="auto">
          <a:xfrm>
            <a:off x="3870433" y="6515893"/>
            <a:ext cx="32733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Verdana" panose="020B0604030504040204" pitchFamily="34" charset="0"/>
                <a:cs typeface="Times New Roman" panose="02020603050405020304" pitchFamily="18" charset="0"/>
              </a:defRPr>
            </a:lvl1pPr>
            <a:lvl2pPr marL="742950" indent="-285750">
              <a:defRPr sz="2000">
                <a:solidFill>
                  <a:schemeClr val="tx1"/>
                </a:solidFill>
                <a:latin typeface="Verdana" panose="020B0604030504040204" pitchFamily="34" charset="0"/>
                <a:cs typeface="Times New Roman" panose="02020603050405020304" pitchFamily="18" charset="0"/>
              </a:defRPr>
            </a:lvl2pPr>
            <a:lvl3pPr marL="1143000" indent="-228600">
              <a:defRPr sz="2000">
                <a:solidFill>
                  <a:schemeClr val="tx1"/>
                </a:solidFill>
                <a:latin typeface="Verdana" panose="020B0604030504040204" pitchFamily="34" charset="0"/>
                <a:cs typeface="Times New Roman" panose="02020603050405020304" pitchFamily="18" charset="0"/>
              </a:defRPr>
            </a:lvl3pPr>
            <a:lvl4pPr marL="1600200" indent="-228600">
              <a:defRPr sz="2000">
                <a:solidFill>
                  <a:schemeClr val="tx1"/>
                </a:solidFill>
                <a:latin typeface="Verdana" panose="020B0604030504040204" pitchFamily="34" charset="0"/>
                <a:cs typeface="Times New Roman" panose="02020603050405020304" pitchFamily="18" charset="0"/>
              </a:defRPr>
            </a:lvl4pPr>
            <a:lvl5pPr marL="2057400" indent="-228600">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Clr>
                <a:srgbClr val="FF3300"/>
              </a:buClr>
            </a:pPr>
            <a:r>
              <a:rPr lang="en-GB" altLang="en-US" sz="1400" b="1" dirty="0"/>
              <a:t>Score = weight x rating (0 – 10)</a:t>
            </a:r>
          </a:p>
        </p:txBody>
      </p:sp>
    </p:spTree>
    <p:extLst>
      <p:ext uri="{BB962C8B-B14F-4D97-AF65-F5344CB8AC3E}">
        <p14:creationId xmlns:p14="http://schemas.microsoft.com/office/powerpoint/2010/main" val="3199043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B2C6320A-4E33-464A-B33C-04DB047057C6}"/>
              </a:ext>
            </a:extLst>
          </p:cNvPr>
          <p:cNvSpPr>
            <a:spLocks noGrp="1"/>
          </p:cNvSpPr>
          <p:nvPr>
            <p:ph type="title"/>
          </p:nvPr>
        </p:nvSpPr>
        <p:spPr/>
        <p:txBody>
          <a:bodyPr/>
          <a:lstStyle/>
          <a:p>
            <a:r>
              <a:rPr lang="en-US" dirty="0"/>
              <a:t>Measurement basics</a:t>
            </a:r>
          </a:p>
        </p:txBody>
      </p:sp>
      <p:sp>
        <p:nvSpPr>
          <p:cNvPr id="4" name="Slide Number Placeholder 3">
            <a:extLst>
              <a:ext uri="{FF2B5EF4-FFF2-40B4-BE49-F238E27FC236}">
                <a16:creationId xmlns:a16="http://schemas.microsoft.com/office/drawing/2014/main" id="{E8C51670-3D95-4BF3-8721-160ED6791BB1}"/>
              </a:ext>
            </a:extLst>
          </p:cNvPr>
          <p:cNvSpPr>
            <a:spLocks noGrp="1"/>
          </p:cNvSpPr>
          <p:nvPr>
            <p:ph type="sldNum" sz="quarter" idx="4294967295"/>
          </p:nvPr>
        </p:nvSpPr>
        <p:spPr>
          <a:xfrm>
            <a:off x="7010400" y="6356350"/>
            <a:ext cx="2133600" cy="365125"/>
          </a:xfrm>
        </p:spPr>
        <p:txBody>
          <a:bodyPr/>
          <a:lstStyle/>
          <a:p>
            <a:pPr defTabSz="342900"/>
            <a:fld id="{399C48D1-1892-1A40-A001-08BE27DD2419}" type="slidenum">
              <a:rPr lang="es-ES" sz="1400" smtClean="0">
                <a:solidFill>
                  <a:prstClr val="black"/>
                </a:solidFill>
              </a:rPr>
              <a:pPr defTabSz="342900"/>
              <a:t>17</a:t>
            </a:fld>
            <a:endParaRPr lang="es-ES" sz="1400" dirty="0">
              <a:solidFill>
                <a:prstClr val="black"/>
              </a:solidFill>
            </a:endParaRPr>
          </a:p>
        </p:txBody>
      </p:sp>
      <p:grpSp>
        <p:nvGrpSpPr>
          <p:cNvPr id="5" name="Group 4">
            <a:extLst>
              <a:ext uri="{FF2B5EF4-FFF2-40B4-BE49-F238E27FC236}">
                <a16:creationId xmlns:a16="http://schemas.microsoft.com/office/drawing/2014/main" id="{F02D076A-32E3-40BE-83D4-10B300023A8B}"/>
              </a:ext>
            </a:extLst>
          </p:cNvPr>
          <p:cNvGrpSpPr/>
          <p:nvPr/>
        </p:nvGrpSpPr>
        <p:grpSpPr>
          <a:xfrm>
            <a:off x="1753236" y="2235244"/>
            <a:ext cx="5244702" cy="3086100"/>
            <a:chOff x="1753236" y="2235244"/>
            <a:chExt cx="5244702" cy="3086100"/>
          </a:xfrm>
        </p:grpSpPr>
        <p:sp>
          <p:nvSpPr>
            <p:cNvPr id="8" name="Oval 5">
              <a:extLst>
                <a:ext uri="{FF2B5EF4-FFF2-40B4-BE49-F238E27FC236}">
                  <a16:creationId xmlns:a16="http://schemas.microsoft.com/office/drawing/2014/main" id="{252CC0C7-19CE-49A6-89D8-C98BE5C4FD38}"/>
                </a:ext>
              </a:extLst>
            </p:cNvPr>
            <p:cNvSpPr>
              <a:spLocks noChangeArrowheads="1"/>
            </p:cNvSpPr>
            <p:nvPr/>
          </p:nvSpPr>
          <p:spPr bwMode="auto">
            <a:xfrm>
              <a:off x="2984500" y="2235244"/>
              <a:ext cx="2561536" cy="1239441"/>
            </a:xfrm>
            <a:prstGeom prst="ellipse">
              <a:avLst/>
            </a:prstGeom>
            <a:solidFill>
              <a:srgbClr val="FFFF66"/>
            </a:solidFill>
            <a:ln w="9525">
              <a:noFill/>
              <a:round/>
              <a:headEnd/>
              <a:tailEnd/>
            </a:ln>
            <a:effectLst/>
          </p:spPr>
          <p:txBody>
            <a:bodyPr wrap="none" anchor="ctr"/>
            <a:lstStyle/>
            <a:p>
              <a:pPr algn="ctr" eaLnBrk="0" hangingPunct="0"/>
              <a:r>
                <a:rPr lang="en-GB" sz="2000" b="1" dirty="0"/>
                <a:t>WHY?</a:t>
              </a:r>
              <a:br>
                <a:rPr lang="en-GB" sz="2000" b="1" dirty="0"/>
              </a:br>
              <a:r>
                <a:rPr lang="en-GB" b="1" dirty="0">
                  <a:solidFill>
                    <a:srgbClr val="000099"/>
                  </a:solidFill>
                </a:rPr>
                <a:t>E.g. Improve relationship</a:t>
              </a:r>
            </a:p>
            <a:p>
              <a:pPr algn="ctr" eaLnBrk="0" hangingPunct="0"/>
              <a:r>
                <a:rPr lang="en-GB" b="1" dirty="0">
                  <a:solidFill>
                    <a:srgbClr val="000099"/>
                  </a:solidFill>
                </a:rPr>
                <a:t>Stay on track</a:t>
              </a:r>
              <a:endParaRPr lang="en-US" b="1" dirty="0">
                <a:solidFill>
                  <a:srgbClr val="000099"/>
                </a:solidFill>
              </a:endParaRPr>
            </a:p>
          </p:txBody>
        </p:sp>
        <p:grpSp>
          <p:nvGrpSpPr>
            <p:cNvPr id="2" name="Group 1">
              <a:extLst>
                <a:ext uri="{FF2B5EF4-FFF2-40B4-BE49-F238E27FC236}">
                  <a16:creationId xmlns:a16="http://schemas.microsoft.com/office/drawing/2014/main" id="{1DD5230E-9394-461E-9F23-C72A6608D1A4}"/>
                </a:ext>
              </a:extLst>
            </p:cNvPr>
            <p:cNvGrpSpPr/>
            <p:nvPr/>
          </p:nvGrpSpPr>
          <p:grpSpPr>
            <a:xfrm>
              <a:off x="1753236" y="3341335"/>
              <a:ext cx="2120504" cy="1980009"/>
              <a:chOff x="1975048" y="2303116"/>
              <a:chExt cx="2827338" cy="2640012"/>
            </a:xfrm>
          </p:grpSpPr>
          <p:sp>
            <p:nvSpPr>
              <p:cNvPr id="7" name="Oval 4">
                <a:extLst>
                  <a:ext uri="{FF2B5EF4-FFF2-40B4-BE49-F238E27FC236}">
                    <a16:creationId xmlns:a16="http://schemas.microsoft.com/office/drawing/2014/main" id="{A1049B6D-9574-451C-8D47-FD5B63FED134}"/>
                  </a:ext>
                </a:extLst>
              </p:cNvPr>
              <p:cNvSpPr>
                <a:spLocks noChangeArrowheads="1"/>
              </p:cNvSpPr>
              <p:nvPr/>
            </p:nvSpPr>
            <p:spPr bwMode="auto">
              <a:xfrm>
                <a:off x="1975048" y="3114328"/>
                <a:ext cx="2827338" cy="1828800"/>
              </a:xfrm>
              <a:prstGeom prst="ellipse">
                <a:avLst/>
              </a:prstGeom>
              <a:solidFill>
                <a:srgbClr val="FFFF66"/>
              </a:solidFill>
              <a:ln w="9525">
                <a:noFill/>
                <a:round/>
                <a:headEnd/>
                <a:tailEnd/>
              </a:ln>
              <a:effectLst/>
            </p:spPr>
            <p:txBody>
              <a:bodyPr wrap="none" anchor="ctr"/>
              <a:lstStyle/>
              <a:p>
                <a:pPr algn="ctr" eaLnBrk="0" hangingPunct="0"/>
                <a:r>
                  <a:rPr lang="en-GB" sz="2000" b="1" dirty="0"/>
                  <a:t>WHAT?</a:t>
                </a:r>
                <a:br>
                  <a:rPr lang="en-GB" sz="2000" b="1" dirty="0"/>
                </a:br>
                <a:r>
                  <a:rPr lang="en-GB" sz="2400" b="1" dirty="0">
                    <a:solidFill>
                      <a:srgbClr val="000099"/>
                    </a:solidFill>
                  </a:rPr>
                  <a:t>P</a:t>
                </a:r>
                <a:r>
                  <a:rPr lang="en-GB" b="1" dirty="0">
                    <a:solidFill>
                      <a:srgbClr val="000099"/>
                    </a:solidFill>
                  </a:rPr>
                  <a:t>urpose-driven </a:t>
                </a:r>
              </a:p>
              <a:p>
                <a:pPr algn="ctr" eaLnBrk="0" hangingPunct="0"/>
                <a:r>
                  <a:rPr lang="en-GB" b="1" dirty="0">
                    <a:solidFill>
                      <a:srgbClr val="000099"/>
                    </a:solidFill>
                  </a:rPr>
                  <a:t>outcomes, not just </a:t>
                </a:r>
              </a:p>
              <a:p>
                <a:pPr algn="ctr" eaLnBrk="0" hangingPunct="0"/>
                <a:r>
                  <a:rPr lang="en-GB" b="1" dirty="0">
                    <a:solidFill>
                      <a:srgbClr val="000099"/>
                    </a:solidFill>
                  </a:rPr>
                  <a:t>outputs</a:t>
                </a:r>
                <a:endParaRPr lang="en-US" b="1" dirty="0">
                  <a:solidFill>
                    <a:srgbClr val="000099"/>
                  </a:solidFill>
                </a:endParaRPr>
              </a:p>
            </p:txBody>
          </p:sp>
          <p:sp>
            <p:nvSpPr>
              <p:cNvPr id="9" name="AutoShape 6">
                <a:extLst>
                  <a:ext uri="{FF2B5EF4-FFF2-40B4-BE49-F238E27FC236}">
                    <a16:creationId xmlns:a16="http://schemas.microsoft.com/office/drawing/2014/main" id="{2852131D-F000-4029-82F9-FC7455B5560B}"/>
                  </a:ext>
                </a:extLst>
              </p:cNvPr>
              <p:cNvSpPr>
                <a:spLocks noChangeArrowheads="1"/>
              </p:cNvSpPr>
              <p:nvPr/>
            </p:nvSpPr>
            <p:spPr bwMode="auto">
              <a:xfrm rot="-2876202">
                <a:off x="3741936" y="2571403"/>
                <a:ext cx="1020762" cy="484188"/>
              </a:xfrm>
              <a:prstGeom prst="leftRightArrow">
                <a:avLst>
                  <a:gd name="adj1" fmla="val 50000"/>
                  <a:gd name="adj2" fmla="val 42164"/>
                </a:avLst>
              </a:prstGeom>
              <a:solidFill>
                <a:schemeClr val="accent6">
                  <a:lumMod val="75000"/>
                </a:scheme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grpSp>
        <p:grpSp>
          <p:nvGrpSpPr>
            <p:cNvPr id="3" name="Group 2">
              <a:extLst>
                <a:ext uri="{FF2B5EF4-FFF2-40B4-BE49-F238E27FC236}">
                  <a16:creationId xmlns:a16="http://schemas.microsoft.com/office/drawing/2014/main" id="{CCBE845D-09E4-4E0F-A8FF-93EA13F56871}"/>
                </a:ext>
              </a:extLst>
            </p:cNvPr>
            <p:cNvGrpSpPr/>
            <p:nvPr/>
          </p:nvGrpSpPr>
          <p:grpSpPr>
            <a:xfrm>
              <a:off x="3810633" y="3350860"/>
              <a:ext cx="3187305" cy="1970484"/>
              <a:chOff x="4718247" y="2315816"/>
              <a:chExt cx="4249741" cy="2627312"/>
            </a:xfrm>
          </p:grpSpPr>
          <p:sp>
            <p:nvSpPr>
              <p:cNvPr id="6" name="Oval 3">
                <a:extLst>
                  <a:ext uri="{FF2B5EF4-FFF2-40B4-BE49-F238E27FC236}">
                    <a16:creationId xmlns:a16="http://schemas.microsoft.com/office/drawing/2014/main" id="{DF53769B-538D-4E2A-88EF-82A738B69467}"/>
                  </a:ext>
                </a:extLst>
              </p:cNvPr>
              <p:cNvSpPr>
                <a:spLocks noChangeArrowheads="1"/>
              </p:cNvSpPr>
              <p:nvPr/>
            </p:nvSpPr>
            <p:spPr bwMode="auto">
              <a:xfrm>
                <a:off x="6123187" y="3094484"/>
                <a:ext cx="2844801" cy="1848644"/>
              </a:xfrm>
              <a:prstGeom prst="ellipse">
                <a:avLst/>
              </a:prstGeom>
              <a:solidFill>
                <a:srgbClr val="FFFF66"/>
              </a:solidFill>
              <a:ln w="9525">
                <a:noFill/>
                <a:round/>
                <a:headEnd/>
                <a:tailEnd/>
              </a:ln>
              <a:effectLst/>
            </p:spPr>
            <p:txBody>
              <a:bodyPr wrap="none" anchor="ctr"/>
              <a:lstStyle/>
              <a:p>
                <a:pPr algn="ctr" eaLnBrk="0" hangingPunct="0"/>
                <a:r>
                  <a:rPr lang="en-GB" sz="2000" b="1" dirty="0"/>
                  <a:t>HOW?</a:t>
                </a:r>
                <a:br>
                  <a:rPr lang="en-GB" sz="2000" b="1" dirty="0"/>
                </a:br>
                <a:r>
                  <a:rPr lang="en-GB" b="1" dirty="0">
                    <a:solidFill>
                      <a:srgbClr val="000099"/>
                    </a:solidFill>
                  </a:rPr>
                  <a:t>Flexible </a:t>
                </a:r>
              </a:p>
              <a:p>
                <a:pPr algn="ctr" eaLnBrk="0" hangingPunct="0"/>
                <a:r>
                  <a:rPr lang="en-GB" b="1" dirty="0">
                    <a:solidFill>
                      <a:srgbClr val="000099"/>
                    </a:solidFill>
                  </a:rPr>
                  <a:t>Driven by supplier &amp; </a:t>
                </a:r>
              </a:p>
              <a:p>
                <a:pPr algn="ctr" eaLnBrk="0" hangingPunct="0"/>
                <a:r>
                  <a:rPr lang="en-GB" b="1" dirty="0">
                    <a:solidFill>
                      <a:srgbClr val="000099"/>
                    </a:solidFill>
                  </a:rPr>
                  <a:t>customer needs</a:t>
                </a:r>
                <a:endParaRPr lang="en-US" b="1" dirty="0">
                  <a:solidFill>
                    <a:srgbClr val="000099"/>
                  </a:solidFill>
                </a:endParaRPr>
              </a:p>
            </p:txBody>
          </p:sp>
          <p:sp>
            <p:nvSpPr>
              <p:cNvPr id="10" name="AutoShape 7">
                <a:extLst>
                  <a:ext uri="{FF2B5EF4-FFF2-40B4-BE49-F238E27FC236}">
                    <a16:creationId xmlns:a16="http://schemas.microsoft.com/office/drawing/2014/main" id="{08135D22-2B02-42B4-9C55-EC02DC6F4069}"/>
                  </a:ext>
                </a:extLst>
              </p:cNvPr>
              <p:cNvSpPr>
                <a:spLocks noChangeArrowheads="1"/>
              </p:cNvSpPr>
              <p:nvPr/>
            </p:nvSpPr>
            <p:spPr bwMode="auto">
              <a:xfrm>
                <a:off x="4718247" y="3723928"/>
                <a:ext cx="1363663" cy="531813"/>
              </a:xfrm>
              <a:prstGeom prst="leftRightArrow">
                <a:avLst>
                  <a:gd name="adj1" fmla="val 50000"/>
                  <a:gd name="adj2" fmla="val 51284"/>
                </a:avLst>
              </a:prstGeom>
              <a:solidFill>
                <a:schemeClr val="accent6">
                  <a:lumMod val="75000"/>
                </a:scheme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sp>
            <p:nvSpPr>
              <p:cNvPr id="11" name="AutoShape 8">
                <a:extLst>
                  <a:ext uri="{FF2B5EF4-FFF2-40B4-BE49-F238E27FC236}">
                    <a16:creationId xmlns:a16="http://schemas.microsoft.com/office/drawing/2014/main" id="{7D84BAFF-AA2A-471A-92AC-8F079BAA24DA}"/>
                  </a:ext>
                </a:extLst>
              </p:cNvPr>
              <p:cNvSpPr>
                <a:spLocks noChangeArrowheads="1"/>
              </p:cNvSpPr>
              <p:nvPr/>
            </p:nvSpPr>
            <p:spPr bwMode="auto">
              <a:xfrm rot="2876202" flipH="1">
                <a:off x="5917605" y="2564259"/>
                <a:ext cx="1020762" cy="523875"/>
              </a:xfrm>
              <a:prstGeom prst="leftRightArrow">
                <a:avLst>
                  <a:gd name="adj1" fmla="val 50000"/>
                  <a:gd name="adj2" fmla="val 38970"/>
                </a:avLst>
              </a:prstGeom>
              <a:solidFill>
                <a:schemeClr val="accent6">
                  <a:lumMod val="75000"/>
                </a:scheme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grpSp>
      </p:grpSp>
      <p:sp>
        <p:nvSpPr>
          <p:cNvPr id="12" name="Rectangle 3">
            <a:extLst>
              <a:ext uri="{FF2B5EF4-FFF2-40B4-BE49-F238E27FC236}">
                <a16:creationId xmlns:a16="http://schemas.microsoft.com/office/drawing/2014/main" id="{5EA86093-5244-4DC4-8B93-3E68FA1916BB}"/>
              </a:ext>
            </a:extLst>
          </p:cNvPr>
          <p:cNvSpPr>
            <a:spLocks noChangeArrowheads="1"/>
          </p:cNvSpPr>
          <p:nvPr/>
        </p:nvSpPr>
        <p:spPr bwMode="auto">
          <a:xfrm>
            <a:off x="1911269" y="1555536"/>
            <a:ext cx="4936597" cy="439064"/>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p>
            <a:pPr>
              <a:spcBef>
                <a:spcPct val="50000"/>
              </a:spcBef>
              <a:buClr>
                <a:srgbClr val="FF3300"/>
              </a:buClr>
            </a:pPr>
            <a:r>
              <a:rPr lang="en-GB" sz="2400" b="1" dirty="0">
                <a:latin typeface="Arial" panose="020B0604020202020204" pitchFamily="34" charset="0"/>
                <a:cs typeface="Arial" panose="020B0604020202020204" pitchFamily="34" charset="0"/>
              </a:rPr>
              <a:t>Focus on </a:t>
            </a:r>
            <a:r>
              <a:rPr lang="en-GB" sz="2400" b="1" dirty="0">
                <a:solidFill>
                  <a:schemeClr val="accent6">
                    <a:lumMod val="75000"/>
                  </a:schemeClr>
                </a:solidFill>
                <a:latin typeface="Arial" panose="020B0604020202020204" pitchFamily="34" charset="0"/>
                <a:cs typeface="Arial" panose="020B0604020202020204" pitchFamily="34" charset="0"/>
              </a:rPr>
              <a:t>purpose</a:t>
            </a:r>
            <a:r>
              <a:rPr lang="en-GB" sz="2400" b="1" dirty="0">
                <a:latin typeface="Arial" panose="020B0604020202020204" pitchFamily="34" charset="0"/>
                <a:cs typeface="Arial" panose="020B0604020202020204" pitchFamily="34" charset="0"/>
              </a:rPr>
              <a:t> and </a:t>
            </a:r>
            <a:r>
              <a:rPr lang="en-GB" sz="2400" b="1" dirty="0">
                <a:solidFill>
                  <a:schemeClr val="accent6">
                    <a:lumMod val="75000"/>
                  </a:schemeClr>
                </a:solidFill>
                <a:latin typeface="Arial" panose="020B0604020202020204" pitchFamily="34" charset="0"/>
                <a:cs typeface="Arial" panose="020B0604020202020204" pitchFamily="34" charset="0"/>
              </a:rPr>
              <a:t>response</a:t>
            </a:r>
          </a:p>
        </p:txBody>
      </p:sp>
      <p:sp>
        <p:nvSpPr>
          <p:cNvPr id="13" name="Rectangle 3">
            <a:extLst>
              <a:ext uri="{FF2B5EF4-FFF2-40B4-BE49-F238E27FC236}">
                <a16:creationId xmlns:a16="http://schemas.microsoft.com/office/drawing/2014/main" id="{115F6631-194F-42FC-A353-CFE7BC31DF13}"/>
              </a:ext>
            </a:extLst>
          </p:cNvPr>
          <p:cNvSpPr>
            <a:spLocks noChangeArrowheads="1"/>
          </p:cNvSpPr>
          <p:nvPr/>
        </p:nvSpPr>
        <p:spPr bwMode="auto">
          <a:xfrm>
            <a:off x="1911269" y="5776703"/>
            <a:ext cx="4936597" cy="685286"/>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p>
            <a:pPr algn="ctr">
              <a:spcBef>
                <a:spcPct val="50000"/>
              </a:spcBef>
              <a:buClr>
                <a:srgbClr val="FF3300"/>
              </a:buClr>
            </a:pPr>
            <a:r>
              <a:rPr lang="en-GB" sz="2000" b="1" dirty="0">
                <a:latin typeface="Arial" panose="020B0604020202020204" pitchFamily="34" charset="0"/>
                <a:cs typeface="Arial" panose="020B0604020202020204" pitchFamily="34" charset="0"/>
              </a:rPr>
              <a:t>Now you know, what are you going to do about it?</a:t>
            </a:r>
            <a:endParaRPr lang="en-GB" sz="2000" b="1"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094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B8520FA-1E79-4879-B4ED-6BD855EDE158}"/>
              </a:ext>
            </a:extLst>
          </p:cNvPr>
          <p:cNvSpPr>
            <a:spLocks noGrp="1"/>
          </p:cNvSpPr>
          <p:nvPr>
            <p:ph type="sldNum" sz="quarter" idx="4294967295"/>
          </p:nvPr>
        </p:nvSpPr>
        <p:spPr>
          <a:xfrm>
            <a:off x="7402416" y="6378574"/>
            <a:ext cx="1600200" cy="274637"/>
          </a:xfrm>
        </p:spPr>
        <p:txBody>
          <a:bodyPr/>
          <a:lstStyle/>
          <a:p>
            <a:pPr defTabSz="342900"/>
            <a:fld id="{399C48D1-1892-1A40-A001-08BE27DD2419}" type="slidenum">
              <a:rPr lang="es-ES" sz="1400" smtClean="0">
                <a:solidFill>
                  <a:prstClr val="black"/>
                </a:solidFill>
                <a:latin typeface="Arial" panose="020B0604020202020204" pitchFamily="34" charset="0"/>
                <a:cs typeface="Arial" panose="020B0604020202020204" pitchFamily="34" charset="0"/>
              </a:rPr>
              <a:pPr defTabSz="342900"/>
              <a:t>18</a:t>
            </a:fld>
            <a:endParaRPr lang="es-ES" sz="1400" dirty="0">
              <a:solidFill>
                <a:prstClr val="black"/>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B6F791B-8FF3-4E9C-9C76-58F0850C4517}"/>
              </a:ext>
            </a:extLst>
          </p:cNvPr>
          <p:cNvSpPr>
            <a:spLocks noGrp="1"/>
          </p:cNvSpPr>
          <p:nvPr>
            <p:ph type="title"/>
          </p:nvPr>
        </p:nvSpPr>
        <p:spPr>
          <a:xfrm>
            <a:off x="0" y="291906"/>
            <a:ext cx="7433534" cy="744415"/>
          </a:xfrm>
        </p:spPr>
        <p:txBody>
          <a:bodyPr/>
          <a:lstStyle/>
          <a:p>
            <a:r>
              <a:rPr lang="en-US" dirty="0"/>
              <a:t>Why measure? Purpose</a:t>
            </a:r>
          </a:p>
        </p:txBody>
      </p:sp>
      <p:grpSp>
        <p:nvGrpSpPr>
          <p:cNvPr id="8" name="Group 5">
            <a:extLst>
              <a:ext uri="{FF2B5EF4-FFF2-40B4-BE49-F238E27FC236}">
                <a16:creationId xmlns:a16="http://schemas.microsoft.com/office/drawing/2014/main" id="{E0B70E55-A4CB-4445-899B-9B54BB2408F2}"/>
              </a:ext>
            </a:extLst>
          </p:cNvPr>
          <p:cNvGrpSpPr>
            <a:grpSpLocks/>
          </p:cNvGrpSpPr>
          <p:nvPr/>
        </p:nvGrpSpPr>
        <p:grpSpPr bwMode="auto">
          <a:xfrm>
            <a:off x="1469234" y="1476176"/>
            <a:ext cx="6291263" cy="773907"/>
            <a:chOff x="181" y="529"/>
            <a:chExt cx="5284" cy="650"/>
          </a:xfrm>
        </p:grpSpPr>
        <p:sp>
          <p:nvSpPr>
            <p:cNvPr id="9" name="Rectangle 6">
              <a:extLst>
                <a:ext uri="{FF2B5EF4-FFF2-40B4-BE49-F238E27FC236}">
                  <a16:creationId xmlns:a16="http://schemas.microsoft.com/office/drawing/2014/main" id="{C1BCC298-D3F8-41C9-96DB-BA4B114A3DD7}"/>
                </a:ext>
              </a:extLst>
            </p:cNvPr>
            <p:cNvSpPr>
              <a:spLocks noChangeArrowheads="1"/>
            </p:cNvSpPr>
            <p:nvPr/>
          </p:nvSpPr>
          <p:spPr bwMode="auto">
            <a:xfrm>
              <a:off x="1543" y="547"/>
              <a:ext cx="3922" cy="62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33388" indent="-214313" eaLnBrk="0" hangingPunct="0">
                <a:lnSpc>
                  <a:spcPct val="85000"/>
                </a:lnSpc>
                <a:spcAft>
                  <a:spcPct val="20000"/>
                </a:spcAft>
                <a:buFontTx/>
                <a:buChar char="•"/>
              </a:pPr>
              <a:r>
                <a:rPr lang="en-GB" sz="1400" dirty="0">
                  <a:latin typeface="Arial" panose="020B0604020202020204" pitchFamily="34" charset="0"/>
                  <a:cs typeface="Arial" panose="020B0604020202020204" pitchFamily="34" charset="0"/>
                </a:rPr>
                <a:t>Evidence-based decisions</a:t>
              </a:r>
            </a:p>
            <a:p>
              <a:pPr marL="433388" indent="-214313" eaLnBrk="0" hangingPunct="0">
                <a:lnSpc>
                  <a:spcPct val="85000"/>
                </a:lnSpc>
                <a:spcAft>
                  <a:spcPct val="20000"/>
                </a:spcAft>
                <a:buFontTx/>
                <a:buChar char="•"/>
              </a:pPr>
              <a:r>
                <a:rPr lang="en-US" sz="1400" dirty="0">
                  <a:latin typeface="Arial" panose="020B0604020202020204" pitchFamily="34" charset="0"/>
                  <a:cs typeface="Arial" panose="020B0604020202020204" pitchFamily="34" charset="0"/>
                </a:rPr>
                <a:t>Objective assessment of KAM strategies</a:t>
              </a:r>
            </a:p>
            <a:p>
              <a:pPr marL="433388" indent="-214313">
                <a:lnSpc>
                  <a:spcPct val="8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Maximises ROI</a:t>
              </a:r>
            </a:p>
          </p:txBody>
        </p:sp>
        <p:sp>
          <p:nvSpPr>
            <p:cNvPr id="10" name="AutoShape 7">
              <a:extLst>
                <a:ext uri="{FF2B5EF4-FFF2-40B4-BE49-F238E27FC236}">
                  <a16:creationId xmlns:a16="http://schemas.microsoft.com/office/drawing/2014/main" id="{F6DA8BB1-681A-47ED-A9C8-DC4AAB662373}"/>
                </a:ext>
              </a:extLst>
            </p:cNvPr>
            <p:cNvSpPr>
              <a:spLocks noChangeArrowheads="1"/>
            </p:cNvSpPr>
            <p:nvPr/>
          </p:nvSpPr>
          <p:spPr bwMode="auto">
            <a:xfrm>
              <a:off x="181" y="529"/>
              <a:ext cx="1487" cy="638"/>
            </a:xfrm>
            <a:prstGeom prst="homePlate">
              <a:avLst>
                <a:gd name="adj" fmla="val 58268"/>
              </a:avLst>
            </a:prstGeom>
            <a:solidFill>
              <a:srgbClr val="FF9966"/>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latin typeface="Arial" panose="020B0604020202020204" pitchFamily="34" charset="0"/>
                <a:cs typeface="Arial" panose="020B0604020202020204" pitchFamily="34" charset="0"/>
              </a:endParaRPr>
            </a:p>
          </p:txBody>
        </p:sp>
        <p:sp>
          <p:nvSpPr>
            <p:cNvPr id="11" name="AutoShape 8">
              <a:extLst>
                <a:ext uri="{FF2B5EF4-FFF2-40B4-BE49-F238E27FC236}">
                  <a16:creationId xmlns:a16="http://schemas.microsoft.com/office/drawing/2014/main" id="{A4F7FC62-6967-4CB1-9D6E-6F4EFBFBF64F}"/>
                </a:ext>
              </a:extLst>
            </p:cNvPr>
            <p:cNvSpPr>
              <a:spLocks noChangeArrowheads="1"/>
            </p:cNvSpPr>
            <p:nvPr/>
          </p:nvSpPr>
          <p:spPr bwMode="auto">
            <a:xfrm>
              <a:off x="229" y="543"/>
              <a:ext cx="1557" cy="636"/>
            </a:xfrm>
            <a:prstGeom prst="homePlate">
              <a:avLst>
                <a:gd name="adj" fmla="val 64689"/>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spcAft>
                  <a:spcPct val="20000"/>
                </a:spcAft>
              </a:pPr>
              <a:r>
                <a:rPr lang="en-US" sz="1600" dirty="0">
                  <a:latin typeface="Arial" panose="020B0604020202020204" pitchFamily="34" charset="0"/>
                  <a:cs typeface="Arial" panose="020B0604020202020204" pitchFamily="34" charset="0"/>
                </a:rPr>
                <a:t>Making the </a:t>
              </a:r>
              <a:r>
                <a:rPr lang="en-GB"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right strategic decisions</a:t>
              </a:r>
              <a:endParaRPr lang="en-GB" sz="1600" dirty="0">
                <a:latin typeface="Arial" panose="020B0604020202020204" pitchFamily="34" charset="0"/>
                <a:cs typeface="Arial" panose="020B0604020202020204" pitchFamily="34" charset="0"/>
              </a:endParaRPr>
            </a:p>
          </p:txBody>
        </p:sp>
      </p:grpSp>
      <p:grpSp>
        <p:nvGrpSpPr>
          <p:cNvPr id="12" name="Group 9">
            <a:extLst>
              <a:ext uri="{FF2B5EF4-FFF2-40B4-BE49-F238E27FC236}">
                <a16:creationId xmlns:a16="http://schemas.microsoft.com/office/drawing/2014/main" id="{75DDC5C7-E630-46E4-B88F-B8BADBDFCAA2}"/>
              </a:ext>
            </a:extLst>
          </p:cNvPr>
          <p:cNvGrpSpPr>
            <a:grpSpLocks/>
          </p:cNvGrpSpPr>
          <p:nvPr/>
        </p:nvGrpSpPr>
        <p:grpSpPr bwMode="auto">
          <a:xfrm>
            <a:off x="1469234" y="2184598"/>
            <a:ext cx="6532960" cy="1406128"/>
            <a:chOff x="179" y="1094"/>
            <a:chExt cx="5487" cy="1181"/>
          </a:xfrm>
        </p:grpSpPr>
        <p:sp>
          <p:nvSpPr>
            <p:cNvPr id="13" name="Rectangle 10">
              <a:extLst>
                <a:ext uri="{FF2B5EF4-FFF2-40B4-BE49-F238E27FC236}">
                  <a16:creationId xmlns:a16="http://schemas.microsoft.com/office/drawing/2014/main" id="{F2E3936D-A3B0-4D86-95A6-ACA3CFE9BA15}"/>
                </a:ext>
              </a:extLst>
            </p:cNvPr>
            <p:cNvSpPr>
              <a:spLocks noChangeArrowheads="1"/>
            </p:cNvSpPr>
            <p:nvPr/>
          </p:nvSpPr>
          <p:spPr bwMode="auto">
            <a:xfrm>
              <a:off x="1724" y="1094"/>
              <a:ext cx="3942" cy="11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19075" indent="-219075">
                <a:lnSpc>
                  <a:spcPct val="85000"/>
                </a:lnSpc>
                <a:spcAft>
                  <a:spcPct val="20000"/>
                </a:spcAft>
                <a:buClr>
                  <a:schemeClr val="tx1"/>
                </a:buClr>
                <a:buFontTx/>
                <a:buChar char="•"/>
              </a:pPr>
              <a:endParaRPr lang="en-GB" sz="1400" dirty="0">
                <a:latin typeface="Arial" panose="020B0604020202020204" pitchFamily="34" charset="0"/>
                <a:cs typeface="Arial" panose="020B0604020202020204" pitchFamily="34" charset="0"/>
              </a:endParaRPr>
            </a:p>
            <a:p>
              <a:pPr marL="219075" indent="-219075">
                <a:lnSpc>
                  <a:spcPct val="85000"/>
                </a:lnSpc>
                <a:spcAft>
                  <a:spcPct val="20000"/>
                </a:spcAft>
                <a:buClr>
                  <a:schemeClr val="tx1"/>
                </a:buClr>
                <a:buFontTx/>
                <a:buChar char="•"/>
              </a:pPr>
              <a:r>
                <a:rPr lang="en-GB" sz="1400" dirty="0">
                  <a:latin typeface="Arial" panose="020B0604020202020204" pitchFamily="34" charset="0"/>
                  <a:cs typeface="Arial" panose="020B0604020202020204" pitchFamily="34" charset="0"/>
                </a:rPr>
                <a:t>Converts </a:t>
              </a:r>
              <a:r>
                <a:rPr lang="en-US" sz="1400" dirty="0">
                  <a:latin typeface="Arial" panose="020B0604020202020204" pitchFamily="34" charset="0"/>
                  <a:cs typeface="Arial" panose="020B0604020202020204" pitchFamily="34" charset="0"/>
                </a:rPr>
                <a:t>strategy</a:t>
              </a:r>
              <a:r>
                <a:rPr lang="en-GB" sz="1400" dirty="0">
                  <a:latin typeface="Arial" panose="020B0604020202020204" pitchFamily="34" charset="0"/>
                  <a:cs typeface="Arial" panose="020B0604020202020204" pitchFamily="34" charset="0"/>
                </a:rPr>
                <a:t> into implementation</a:t>
              </a:r>
            </a:p>
            <a:p>
              <a:pPr marL="219075" indent="-219075">
                <a:lnSpc>
                  <a:spcPct val="8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Tracks progress against plan</a:t>
              </a:r>
            </a:p>
            <a:p>
              <a:pPr marL="219075" indent="-219075">
                <a:lnSpc>
                  <a:spcPct val="85000"/>
                </a:lnSpc>
                <a:spcAft>
                  <a:spcPct val="20000"/>
                </a:spcAft>
                <a:buClr>
                  <a:schemeClr val="tx1"/>
                </a:buClr>
                <a:buFontTx/>
                <a:buChar char="•"/>
              </a:pPr>
              <a:r>
                <a:rPr lang="en-GB" sz="1400" dirty="0">
                  <a:latin typeface="Arial" panose="020B0604020202020204" pitchFamily="34" charset="0"/>
                  <a:cs typeface="Arial" panose="020B0604020202020204" pitchFamily="34" charset="0"/>
                </a:rPr>
                <a:t>Internal and external alignment with customer</a:t>
              </a:r>
            </a:p>
            <a:p>
              <a:pPr marL="219075" indent="-219075">
                <a:lnSpc>
                  <a:spcPct val="85000"/>
                </a:lnSpc>
                <a:spcAft>
                  <a:spcPct val="20000"/>
                </a:spcAft>
                <a:buClr>
                  <a:schemeClr val="tx1"/>
                </a:buClr>
                <a:buFontTx/>
                <a:buChar char="•"/>
              </a:pPr>
              <a:r>
                <a:rPr lang="en-GB" sz="1400" dirty="0">
                  <a:latin typeface="Arial" panose="020B0604020202020204" pitchFamily="34" charset="0"/>
                  <a:cs typeface="Arial" panose="020B0604020202020204" pitchFamily="34" charset="0"/>
                </a:rPr>
                <a:t>Internal alignment: achieving motivation</a:t>
              </a:r>
            </a:p>
            <a:p>
              <a:pPr marL="219075" indent="-219075">
                <a:lnSpc>
                  <a:spcPct val="8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Pinpoints underlying problems</a:t>
              </a:r>
            </a:p>
          </p:txBody>
        </p:sp>
        <p:sp>
          <p:nvSpPr>
            <p:cNvPr id="14" name="AutoShape 11">
              <a:extLst>
                <a:ext uri="{FF2B5EF4-FFF2-40B4-BE49-F238E27FC236}">
                  <a16:creationId xmlns:a16="http://schemas.microsoft.com/office/drawing/2014/main" id="{374B0619-0920-46FE-915A-557B59DF1699}"/>
                </a:ext>
              </a:extLst>
            </p:cNvPr>
            <p:cNvSpPr>
              <a:spLocks noChangeArrowheads="1"/>
            </p:cNvSpPr>
            <p:nvPr/>
          </p:nvSpPr>
          <p:spPr bwMode="auto">
            <a:xfrm>
              <a:off x="179" y="1434"/>
              <a:ext cx="1487" cy="672"/>
            </a:xfrm>
            <a:prstGeom prst="homePlate">
              <a:avLst>
                <a:gd name="adj" fmla="val 55320"/>
              </a:avLst>
            </a:prstGeom>
            <a:solidFill>
              <a:srgbClr val="FFCC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latin typeface="Arial" panose="020B0604020202020204" pitchFamily="34" charset="0"/>
                <a:cs typeface="Arial" panose="020B0604020202020204" pitchFamily="34" charset="0"/>
              </a:endParaRPr>
            </a:p>
          </p:txBody>
        </p:sp>
        <p:sp>
          <p:nvSpPr>
            <p:cNvPr id="15" name="AutoShape 12">
              <a:extLst>
                <a:ext uri="{FF2B5EF4-FFF2-40B4-BE49-F238E27FC236}">
                  <a16:creationId xmlns:a16="http://schemas.microsoft.com/office/drawing/2014/main" id="{01235F84-E4CA-48E8-9BC7-C70DAEFD32F6}"/>
                </a:ext>
              </a:extLst>
            </p:cNvPr>
            <p:cNvSpPr>
              <a:spLocks noChangeArrowheads="1"/>
            </p:cNvSpPr>
            <p:nvPr/>
          </p:nvSpPr>
          <p:spPr bwMode="auto">
            <a:xfrm>
              <a:off x="229" y="1401"/>
              <a:ext cx="1739" cy="717"/>
            </a:xfrm>
            <a:prstGeom prst="homePlate">
              <a:avLst>
                <a:gd name="adj" fmla="val 82126"/>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pPr>
              <a:endParaRPr lang="en-US" sz="7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Aligning implementation </a:t>
              </a:r>
            </a:p>
            <a:p>
              <a:pPr>
                <a:lnSpc>
                  <a:spcPct val="90000"/>
                </a:lnSpc>
              </a:pPr>
              <a:r>
                <a:rPr lang="en-US" sz="1600" dirty="0">
                  <a:latin typeface="Arial" panose="020B0604020202020204" pitchFamily="34" charset="0"/>
                  <a:cs typeface="Arial" panose="020B0604020202020204" pitchFamily="34" charset="0"/>
                </a:rPr>
                <a:t>with strategy</a:t>
              </a:r>
              <a:endParaRPr lang="en-GB" sz="1600" dirty="0">
                <a:latin typeface="Arial" panose="020B0604020202020204" pitchFamily="34" charset="0"/>
                <a:cs typeface="Arial" panose="020B0604020202020204" pitchFamily="34" charset="0"/>
              </a:endParaRPr>
            </a:p>
          </p:txBody>
        </p:sp>
      </p:grpSp>
      <p:grpSp>
        <p:nvGrpSpPr>
          <p:cNvPr id="16" name="Group 13">
            <a:extLst>
              <a:ext uri="{FF2B5EF4-FFF2-40B4-BE49-F238E27FC236}">
                <a16:creationId xmlns:a16="http://schemas.microsoft.com/office/drawing/2014/main" id="{935796D2-870F-41C5-A5B4-06DE500D298D}"/>
              </a:ext>
            </a:extLst>
          </p:cNvPr>
          <p:cNvGrpSpPr>
            <a:grpSpLocks/>
          </p:cNvGrpSpPr>
          <p:nvPr/>
        </p:nvGrpSpPr>
        <p:grpSpPr bwMode="auto">
          <a:xfrm>
            <a:off x="1469234" y="3684786"/>
            <a:ext cx="6329363" cy="865585"/>
            <a:chOff x="185" y="2300"/>
            <a:chExt cx="5316" cy="727"/>
          </a:xfrm>
        </p:grpSpPr>
        <p:sp>
          <p:nvSpPr>
            <p:cNvPr id="17" name="Rectangle 14">
              <a:extLst>
                <a:ext uri="{FF2B5EF4-FFF2-40B4-BE49-F238E27FC236}">
                  <a16:creationId xmlns:a16="http://schemas.microsoft.com/office/drawing/2014/main" id="{CB5F58DC-7272-4B59-AF54-837314A0BBD4}"/>
                </a:ext>
              </a:extLst>
            </p:cNvPr>
            <p:cNvSpPr>
              <a:spLocks noChangeArrowheads="1"/>
            </p:cNvSpPr>
            <p:nvPr/>
          </p:nvSpPr>
          <p:spPr bwMode="auto">
            <a:xfrm>
              <a:off x="1724" y="2396"/>
              <a:ext cx="3777" cy="51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173831" indent="-173831">
                <a:lnSpc>
                  <a:spcPct val="85000"/>
                </a:lnSpc>
                <a:spcAft>
                  <a:spcPct val="20000"/>
                </a:spcAft>
                <a:buClr>
                  <a:schemeClr val="tx1"/>
                </a:buClr>
                <a:buFontTx/>
                <a:buChar char="•"/>
              </a:pPr>
              <a:endParaRPr lang="en-GB" sz="700" dirty="0">
                <a:latin typeface="Arial" panose="020B0604020202020204" pitchFamily="34" charset="0"/>
                <a:cs typeface="Arial" panose="020B0604020202020204" pitchFamily="34" charset="0"/>
              </a:endParaRPr>
            </a:p>
            <a:p>
              <a:pPr marL="173831" indent="-173831">
                <a:lnSpc>
                  <a:spcPct val="8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Opportunities for performance improvement</a:t>
              </a:r>
            </a:p>
            <a:p>
              <a:pPr marL="173831" indent="-173831">
                <a:lnSpc>
                  <a:spcPct val="8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Objective monitoring</a:t>
              </a:r>
            </a:p>
          </p:txBody>
        </p:sp>
        <p:sp>
          <p:nvSpPr>
            <p:cNvPr id="18" name="AutoShape 15">
              <a:extLst>
                <a:ext uri="{FF2B5EF4-FFF2-40B4-BE49-F238E27FC236}">
                  <a16:creationId xmlns:a16="http://schemas.microsoft.com/office/drawing/2014/main" id="{6A18A071-07EC-4474-B6F8-A1FDCEF9B802}"/>
                </a:ext>
              </a:extLst>
            </p:cNvPr>
            <p:cNvSpPr>
              <a:spLocks noChangeArrowheads="1"/>
            </p:cNvSpPr>
            <p:nvPr/>
          </p:nvSpPr>
          <p:spPr bwMode="auto">
            <a:xfrm>
              <a:off x="185" y="2355"/>
              <a:ext cx="1493" cy="672"/>
            </a:xfrm>
            <a:prstGeom prst="homePlate">
              <a:avLst>
                <a:gd name="adj" fmla="val 55543"/>
              </a:avLst>
            </a:prstGeom>
            <a:solidFill>
              <a:srgbClr val="FFFFCC"/>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latin typeface="Arial" panose="020B0604020202020204" pitchFamily="34" charset="0"/>
                <a:cs typeface="Arial" panose="020B0604020202020204" pitchFamily="34" charset="0"/>
              </a:endParaRPr>
            </a:p>
          </p:txBody>
        </p:sp>
        <p:sp>
          <p:nvSpPr>
            <p:cNvPr id="19" name="AutoShape 16">
              <a:extLst>
                <a:ext uri="{FF2B5EF4-FFF2-40B4-BE49-F238E27FC236}">
                  <a16:creationId xmlns:a16="http://schemas.microsoft.com/office/drawing/2014/main" id="{1B63F9FE-5148-4EEC-A4C6-53FB42CD765B}"/>
                </a:ext>
              </a:extLst>
            </p:cNvPr>
            <p:cNvSpPr>
              <a:spLocks noChangeArrowheads="1"/>
            </p:cNvSpPr>
            <p:nvPr/>
          </p:nvSpPr>
          <p:spPr bwMode="auto">
            <a:xfrm>
              <a:off x="235" y="2300"/>
              <a:ext cx="1555" cy="721"/>
            </a:xfrm>
            <a:prstGeom prst="homePlate">
              <a:avLst>
                <a:gd name="adj" fmla="val 75955"/>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spcAft>
                  <a:spcPct val="20000"/>
                </a:spcAft>
              </a:pPr>
              <a:endParaRPr lang="en-US" sz="600" dirty="0">
                <a:latin typeface="Arial" panose="020B0604020202020204" pitchFamily="34" charset="0"/>
                <a:cs typeface="Arial" panose="020B0604020202020204" pitchFamily="34" charset="0"/>
              </a:endParaRPr>
            </a:p>
            <a:p>
              <a:pPr>
                <a:lnSpc>
                  <a:spcPct val="90000"/>
                </a:lnSpc>
                <a:spcAft>
                  <a:spcPct val="20000"/>
                </a:spcAft>
              </a:pPr>
              <a:r>
                <a:rPr lang="en-US" sz="1600" dirty="0">
                  <a:latin typeface="Arial" panose="020B0604020202020204" pitchFamily="34" charset="0"/>
                  <a:cs typeface="Arial" panose="020B0604020202020204" pitchFamily="34" charset="0"/>
                </a:rPr>
                <a:t>Improving  efficiency and productivity</a:t>
              </a:r>
              <a:endParaRPr lang="en-GB" sz="1600" dirty="0">
                <a:latin typeface="Arial" panose="020B0604020202020204" pitchFamily="34" charset="0"/>
                <a:cs typeface="Arial" panose="020B0604020202020204" pitchFamily="34" charset="0"/>
              </a:endParaRPr>
            </a:p>
          </p:txBody>
        </p:sp>
      </p:grpSp>
      <p:grpSp>
        <p:nvGrpSpPr>
          <p:cNvPr id="20" name="Group 17">
            <a:extLst>
              <a:ext uri="{FF2B5EF4-FFF2-40B4-BE49-F238E27FC236}">
                <a16:creationId xmlns:a16="http://schemas.microsoft.com/office/drawing/2014/main" id="{DA4F6131-DF9C-4AD8-9304-9AED82B68807}"/>
              </a:ext>
            </a:extLst>
          </p:cNvPr>
          <p:cNvGrpSpPr>
            <a:grpSpLocks/>
          </p:cNvGrpSpPr>
          <p:nvPr/>
        </p:nvGrpSpPr>
        <p:grpSpPr bwMode="auto">
          <a:xfrm>
            <a:off x="1469234" y="4693242"/>
            <a:ext cx="6680597" cy="997744"/>
            <a:chOff x="192" y="3009"/>
            <a:chExt cx="5611" cy="838"/>
          </a:xfrm>
        </p:grpSpPr>
        <p:sp>
          <p:nvSpPr>
            <p:cNvPr id="21" name="Rectangle 18">
              <a:extLst>
                <a:ext uri="{FF2B5EF4-FFF2-40B4-BE49-F238E27FC236}">
                  <a16:creationId xmlns:a16="http://schemas.microsoft.com/office/drawing/2014/main" id="{A79EE80D-134B-405C-B781-DC3E3863F544}"/>
                </a:ext>
              </a:extLst>
            </p:cNvPr>
            <p:cNvSpPr>
              <a:spLocks noChangeArrowheads="1"/>
            </p:cNvSpPr>
            <p:nvPr/>
          </p:nvSpPr>
          <p:spPr bwMode="auto">
            <a:xfrm>
              <a:off x="1737" y="3009"/>
              <a:ext cx="4066" cy="83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173831" indent="-173831">
                <a:lnSpc>
                  <a:spcPct val="9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Shows value of KAM </a:t>
              </a:r>
              <a:r>
                <a:rPr lang="en-GB" sz="1400" dirty="0">
                  <a:latin typeface="Arial" panose="020B0604020202020204" pitchFamily="34" charset="0"/>
                  <a:cs typeface="Arial" panose="020B0604020202020204" pitchFamily="34" charset="0"/>
                </a:rPr>
                <a:t>internally</a:t>
              </a:r>
              <a:endParaRPr lang="en-US" sz="1400" dirty="0">
                <a:latin typeface="Arial" panose="020B0604020202020204" pitchFamily="34" charset="0"/>
                <a:cs typeface="Arial" panose="020B0604020202020204" pitchFamily="34" charset="0"/>
              </a:endParaRPr>
            </a:p>
            <a:p>
              <a:pPr marL="173831" indent="-173831">
                <a:lnSpc>
                  <a:spcPct val="95000"/>
                </a:lnSpc>
                <a:spcAft>
                  <a:spcPct val="20000"/>
                </a:spcAft>
                <a:buClr>
                  <a:schemeClr val="tx1"/>
                </a:buClr>
                <a:buFontTx/>
                <a:buChar char="•"/>
              </a:pPr>
              <a:r>
                <a:rPr lang="en-GB" sz="1400" dirty="0">
                  <a:latin typeface="Arial" panose="020B0604020202020204" pitchFamily="34" charset="0"/>
                  <a:cs typeface="Arial" panose="020B0604020202020204" pitchFamily="34" charset="0"/>
                </a:rPr>
                <a:t>Creates the language and understanding for                             powerful communication</a:t>
              </a:r>
              <a:endParaRPr lang="en-US" sz="1400" dirty="0">
                <a:latin typeface="Arial" panose="020B0604020202020204" pitchFamily="34" charset="0"/>
                <a:cs typeface="Arial" panose="020B0604020202020204" pitchFamily="34" charset="0"/>
              </a:endParaRPr>
            </a:p>
            <a:p>
              <a:pPr marL="173831" indent="-173831">
                <a:lnSpc>
                  <a:spcPct val="95000"/>
                </a:lnSpc>
                <a:spcAft>
                  <a:spcPct val="20000"/>
                </a:spcAft>
                <a:buClr>
                  <a:schemeClr val="tx1"/>
                </a:buClr>
                <a:buFontTx/>
                <a:buChar char="•"/>
              </a:pPr>
              <a:r>
                <a:rPr lang="en-US" sz="1400" dirty="0">
                  <a:latin typeface="Arial" panose="020B0604020202020204" pitchFamily="34" charset="0"/>
                  <a:cs typeface="Arial" panose="020B0604020202020204" pitchFamily="34" charset="0"/>
                </a:rPr>
                <a:t>Improves multi-function co-operation</a:t>
              </a:r>
            </a:p>
          </p:txBody>
        </p:sp>
        <p:sp>
          <p:nvSpPr>
            <p:cNvPr id="22" name="AutoShape 19">
              <a:extLst>
                <a:ext uri="{FF2B5EF4-FFF2-40B4-BE49-F238E27FC236}">
                  <a16:creationId xmlns:a16="http://schemas.microsoft.com/office/drawing/2014/main" id="{D6D250A5-B803-42A9-B1C2-7474F31A99B3}"/>
                </a:ext>
              </a:extLst>
            </p:cNvPr>
            <p:cNvSpPr>
              <a:spLocks noChangeArrowheads="1"/>
            </p:cNvSpPr>
            <p:nvPr/>
          </p:nvSpPr>
          <p:spPr bwMode="auto">
            <a:xfrm>
              <a:off x="192" y="3147"/>
              <a:ext cx="1487" cy="576"/>
            </a:xfrm>
            <a:prstGeom prst="homePlate">
              <a:avLst>
                <a:gd name="adj" fmla="val 64540"/>
              </a:avLst>
            </a:prstGeom>
            <a:solidFill>
              <a:srgbClr val="99CCFF"/>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latin typeface="Arial" panose="020B0604020202020204" pitchFamily="34" charset="0"/>
                <a:cs typeface="Arial" panose="020B0604020202020204" pitchFamily="34" charset="0"/>
              </a:endParaRPr>
            </a:p>
          </p:txBody>
        </p:sp>
        <p:sp>
          <p:nvSpPr>
            <p:cNvPr id="23" name="AutoShape 20">
              <a:extLst>
                <a:ext uri="{FF2B5EF4-FFF2-40B4-BE49-F238E27FC236}">
                  <a16:creationId xmlns:a16="http://schemas.microsoft.com/office/drawing/2014/main" id="{96C1EB9F-B6DF-4AB4-B65D-2190800082AD}"/>
                </a:ext>
              </a:extLst>
            </p:cNvPr>
            <p:cNvSpPr>
              <a:spLocks noChangeArrowheads="1"/>
            </p:cNvSpPr>
            <p:nvPr/>
          </p:nvSpPr>
          <p:spPr bwMode="auto">
            <a:xfrm>
              <a:off x="192" y="3075"/>
              <a:ext cx="1420" cy="720"/>
            </a:xfrm>
            <a:prstGeom prst="homePlate">
              <a:avLst>
                <a:gd name="adj" fmla="val 49306"/>
              </a:avLst>
            </a:prstGeom>
            <a:noFill/>
            <a:ln w="9525">
              <a:noFill/>
              <a:miter lim="800000"/>
              <a:headEnd/>
              <a:tailEnd/>
            </a:ln>
            <a:effectLst/>
            <a:extLst>
              <a:ext uri="{909E8E84-426E-40DD-AFC4-6F175D3DCCD1}">
                <a14:hiddenFill xmlns:a14="http://schemas.microsoft.com/office/drawing/2010/main">
                  <a:solidFill>
                    <a:srgbClr val="FF99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endParaRPr lang="en-US" sz="2000">
                <a:latin typeface="Arial" panose="020B0604020202020204" pitchFamily="34" charset="0"/>
                <a:cs typeface="Arial" panose="020B0604020202020204" pitchFamily="34" charset="0"/>
              </a:endParaRPr>
            </a:p>
          </p:txBody>
        </p:sp>
        <p:sp>
          <p:nvSpPr>
            <p:cNvPr id="24" name="AutoShape 21">
              <a:extLst>
                <a:ext uri="{FF2B5EF4-FFF2-40B4-BE49-F238E27FC236}">
                  <a16:creationId xmlns:a16="http://schemas.microsoft.com/office/drawing/2014/main" id="{FABCA1F9-47DF-4C5D-B6C2-B5FCADC46F00}"/>
                </a:ext>
              </a:extLst>
            </p:cNvPr>
            <p:cNvSpPr>
              <a:spLocks noChangeArrowheads="1"/>
            </p:cNvSpPr>
            <p:nvPr/>
          </p:nvSpPr>
          <p:spPr bwMode="auto">
            <a:xfrm>
              <a:off x="253" y="3189"/>
              <a:ext cx="1538" cy="491"/>
            </a:xfrm>
            <a:prstGeom prst="homePlate">
              <a:avLst>
                <a:gd name="adj" fmla="val 80104"/>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600" dirty="0">
                  <a:latin typeface="Arial" panose="020B0604020202020204" pitchFamily="34" charset="0"/>
                  <a:cs typeface="Arial" panose="020B0604020202020204" pitchFamily="34" charset="0"/>
                </a:rPr>
                <a:t>Gaining</a:t>
              </a:r>
            </a:p>
            <a:p>
              <a:r>
                <a:rPr lang="en-US" sz="1600" dirty="0">
                  <a:latin typeface="Arial" panose="020B0604020202020204" pitchFamily="34" charset="0"/>
                  <a:cs typeface="Arial" panose="020B0604020202020204" pitchFamily="34" charset="0"/>
                </a:rPr>
                <a:t>visibility</a:t>
              </a:r>
              <a:endParaRPr lang="en-GB" sz="1600" dirty="0">
                <a:latin typeface="Arial" panose="020B0604020202020204" pitchFamily="34" charset="0"/>
                <a:cs typeface="Arial" panose="020B0604020202020204" pitchFamily="34" charset="0"/>
              </a:endParaRPr>
            </a:p>
          </p:txBody>
        </p:sp>
      </p:grpSp>
      <p:sp>
        <p:nvSpPr>
          <p:cNvPr id="25" name="AutoShape 22">
            <a:extLst>
              <a:ext uri="{FF2B5EF4-FFF2-40B4-BE49-F238E27FC236}">
                <a16:creationId xmlns:a16="http://schemas.microsoft.com/office/drawing/2014/main" id="{39ACB549-6E19-484D-9E55-F4679558DBDF}"/>
              </a:ext>
            </a:extLst>
          </p:cNvPr>
          <p:cNvSpPr>
            <a:spLocks noChangeArrowheads="1"/>
          </p:cNvSpPr>
          <p:nvPr/>
        </p:nvSpPr>
        <p:spPr bwMode="auto">
          <a:xfrm>
            <a:off x="1469234" y="5909267"/>
            <a:ext cx="5630066" cy="469106"/>
          </a:xfrm>
          <a:prstGeom prst="ellipse">
            <a:avLst/>
          </a:prstGeom>
          <a:solidFill>
            <a:schemeClr val="accent5">
              <a:lumMod val="50000"/>
            </a:schemeClr>
          </a:solidFill>
          <a:ln w="9525">
            <a:noFill/>
            <a:miter lim="800000"/>
            <a:headEnd/>
            <a:tailEnd/>
          </a:ln>
          <a:effectLst/>
        </p:spPr>
        <p:txBody>
          <a:bodyPr wrap="none" anchor="ctr"/>
          <a:lstStyle/>
          <a:p>
            <a:pPr algn="ctr" eaLnBrk="0" hangingPunct="0">
              <a:spcBef>
                <a:spcPct val="50000"/>
              </a:spcBef>
            </a:pPr>
            <a:r>
              <a:rPr lang="en-GB" sz="2000" b="1" dirty="0">
                <a:solidFill>
                  <a:schemeClr val="bg1"/>
                </a:solidFill>
                <a:latin typeface="Arial" panose="020B0604020202020204" pitchFamily="34" charset="0"/>
                <a:cs typeface="Arial" panose="020B0604020202020204" pitchFamily="34" charset="0"/>
              </a:rPr>
              <a:t>Learning and improvement</a:t>
            </a:r>
            <a:endParaRPr lang="en-US"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124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7615F-9E65-40B8-9A57-27D25FD5254B}"/>
              </a:ext>
            </a:extLst>
          </p:cNvPr>
          <p:cNvSpPr>
            <a:spLocks noGrp="1"/>
          </p:cNvSpPr>
          <p:nvPr>
            <p:ph type="title"/>
          </p:nvPr>
        </p:nvSpPr>
        <p:spPr>
          <a:xfrm>
            <a:off x="0" y="342107"/>
            <a:ext cx="8939048" cy="744415"/>
          </a:xfrm>
        </p:spPr>
        <p:txBody>
          <a:bodyPr>
            <a:normAutofit/>
          </a:bodyPr>
          <a:lstStyle/>
          <a:p>
            <a:r>
              <a:rPr lang="en-GB" dirty="0"/>
              <a:t>Who cares?</a:t>
            </a:r>
            <a:endParaRPr lang="en-US" dirty="0"/>
          </a:p>
        </p:txBody>
      </p:sp>
      <p:sp>
        <p:nvSpPr>
          <p:cNvPr id="4" name="Slide Number Placeholder 3">
            <a:extLst>
              <a:ext uri="{FF2B5EF4-FFF2-40B4-BE49-F238E27FC236}">
                <a16:creationId xmlns:a16="http://schemas.microsoft.com/office/drawing/2014/main" id="{DFCA3053-00FD-4021-85C2-108ECE2189A9}"/>
              </a:ext>
            </a:extLst>
          </p:cNvPr>
          <p:cNvSpPr>
            <a:spLocks noGrp="1"/>
          </p:cNvSpPr>
          <p:nvPr>
            <p:ph type="sldNum" sz="quarter" idx="4294967295"/>
          </p:nvPr>
        </p:nvSpPr>
        <p:spPr>
          <a:xfrm>
            <a:off x="6222118" y="6356350"/>
            <a:ext cx="2133600" cy="365125"/>
          </a:xfrm>
        </p:spPr>
        <p:txBody>
          <a:bodyPr/>
          <a:lstStyle/>
          <a:p>
            <a:pPr defTabSz="342900"/>
            <a:fld id="{399C48D1-1892-1A40-A001-08BE27DD2419}" type="slidenum">
              <a:rPr lang="es-ES" smtClean="0">
                <a:solidFill>
                  <a:prstClr val="black"/>
                </a:solidFill>
              </a:rPr>
              <a:pPr defTabSz="342900"/>
              <a:t>19</a:t>
            </a:fld>
            <a:endParaRPr lang="es-ES" dirty="0">
              <a:solidFill>
                <a:prstClr val="black"/>
              </a:solidFill>
            </a:endParaRPr>
          </a:p>
        </p:txBody>
      </p:sp>
      <p:sp>
        <p:nvSpPr>
          <p:cNvPr id="7" name="AutoShape 4">
            <a:extLst>
              <a:ext uri="{FF2B5EF4-FFF2-40B4-BE49-F238E27FC236}">
                <a16:creationId xmlns:a16="http://schemas.microsoft.com/office/drawing/2014/main" id="{63E1B4F5-7D58-4A40-9685-4A2244AB08F2}"/>
              </a:ext>
            </a:extLst>
          </p:cNvPr>
          <p:cNvSpPr>
            <a:spLocks noChangeArrowheads="1"/>
          </p:cNvSpPr>
          <p:nvPr/>
        </p:nvSpPr>
        <p:spPr bwMode="auto">
          <a:xfrm>
            <a:off x="4846633" y="1843088"/>
            <a:ext cx="1600200" cy="3143250"/>
          </a:xfrm>
          <a:prstGeom prst="rtTriangle">
            <a:avLst/>
          </a:prstGeom>
          <a:solidFill>
            <a:srgbClr val="FFFFCC"/>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100"/>
          </a:p>
        </p:txBody>
      </p:sp>
      <p:sp>
        <p:nvSpPr>
          <p:cNvPr id="8" name="AutoShape 5">
            <a:extLst>
              <a:ext uri="{FF2B5EF4-FFF2-40B4-BE49-F238E27FC236}">
                <a16:creationId xmlns:a16="http://schemas.microsoft.com/office/drawing/2014/main" id="{F55032CC-E875-4247-9729-095825E3D068}"/>
              </a:ext>
            </a:extLst>
          </p:cNvPr>
          <p:cNvSpPr>
            <a:spLocks noChangeArrowheads="1"/>
          </p:cNvSpPr>
          <p:nvPr/>
        </p:nvSpPr>
        <p:spPr bwMode="auto">
          <a:xfrm flipH="1">
            <a:off x="3254768" y="1843088"/>
            <a:ext cx="1600200" cy="3143250"/>
          </a:xfrm>
          <a:prstGeom prst="rtTriangle">
            <a:avLst/>
          </a:prstGeom>
          <a:solidFill>
            <a:srgbClr val="FFFFCC"/>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9" name="AutoShape 6">
            <a:extLst>
              <a:ext uri="{FF2B5EF4-FFF2-40B4-BE49-F238E27FC236}">
                <a16:creationId xmlns:a16="http://schemas.microsoft.com/office/drawing/2014/main" id="{CC211B6C-E42B-4B82-ABA2-E0F66F18E056}"/>
              </a:ext>
            </a:extLst>
          </p:cNvPr>
          <p:cNvSpPr>
            <a:spLocks noChangeArrowheads="1"/>
          </p:cNvSpPr>
          <p:nvPr/>
        </p:nvSpPr>
        <p:spPr bwMode="auto">
          <a:xfrm>
            <a:off x="4846633" y="1828800"/>
            <a:ext cx="1153716" cy="2286000"/>
          </a:xfrm>
          <a:prstGeom prst="rtTriangle">
            <a:avLst/>
          </a:prstGeom>
          <a:solidFill>
            <a:srgbClr val="FFCC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0" name="AutoShape 7">
            <a:extLst>
              <a:ext uri="{FF2B5EF4-FFF2-40B4-BE49-F238E27FC236}">
                <a16:creationId xmlns:a16="http://schemas.microsoft.com/office/drawing/2014/main" id="{AD143768-A7B8-4369-A9C9-D47A9AAF5F6B}"/>
              </a:ext>
            </a:extLst>
          </p:cNvPr>
          <p:cNvSpPr>
            <a:spLocks noChangeArrowheads="1"/>
          </p:cNvSpPr>
          <p:nvPr/>
        </p:nvSpPr>
        <p:spPr bwMode="auto">
          <a:xfrm flipH="1">
            <a:off x="3701252" y="1885950"/>
            <a:ext cx="1145381" cy="2228850"/>
          </a:xfrm>
          <a:prstGeom prst="rtTriangle">
            <a:avLst/>
          </a:prstGeom>
          <a:solidFill>
            <a:srgbClr val="FFCC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1" name="AutoShape 8">
            <a:extLst>
              <a:ext uri="{FF2B5EF4-FFF2-40B4-BE49-F238E27FC236}">
                <a16:creationId xmlns:a16="http://schemas.microsoft.com/office/drawing/2014/main" id="{2BF25D94-A8FD-492D-A721-96CDA6BE01E7}"/>
              </a:ext>
            </a:extLst>
          </p:cNvPr>
          <p:cNvSpPr>
            <a:spLocks noChangeArrowheads="1"/>
          </p:cNvSpPr>
          <p:nvPr/>
        </p:nvSpPr>
        <p:spPr bwMode="auto">
          <a:xfrm>
            <a:off x="4854968" y="1843088"/>
            <a:ext cx="571500" cy="1143000"/>
          </a:xfrm>
          <a:prstGeom prst="rtTriangle">
            <a:avLst/>
          </a:prstGeom>
          <a:solidFill>
            <a:srgbClr val="FF9966"/>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2" name="AutoShape 9">
            <a:extLst>
              <a:ext uri="{FF2B5EF4-FFF2-40B4-BE49-F238E27FC236}">
                <a16:creationId xmlns:a16="http://schemas.microsoft.com/office/drawing/2014/main" id="{AD1A7046-9A0F-4C8E-9F92-0D6B206AE994}"/>
              </a:ext>
            </a:extLst>
          </p:cNvPr>
          <p:cNvSpPr>
            <a:spLocks noChangeArrowheads="1"/>
          </p:cNvSpPr>
          <p:nvPr/>
        </p:nvSpPr>
        <p:spPr bwMode="auto">
          <a:xfrm flipH="1">
            <a:off x="4283468" y="1843088"/>
            <a:ext cx="571500" cy="1143000"/>
          </a:xfrm>
          <a:prstGeom prst="rtTriangle">
            <a:avLst/>
          </a:prstGeom>
          <a:solidFill>
            <a:srgbClr val="FF9966"/>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3" name="Text Box 10">
            <a:extLst>
              <a:ext uri="{FF2B5EF4-FFF2-40B4-BE49-F238E27FC236}">
                <a16:creationId xmlns:a16="http://schemas.microsoft.com/office/drawing/2014/main" id="{C4192C44-4981-4993-8AD1-75B0BFF84BF0}"/>
              </a:ext>
            </a:extLst>
          </p:cNvPr>
          <p:cNvSpPr txBox="1">
            <a:spLocks noChangeArrowheads="1"/>
          </p:cNvSpPr>
          <p:nvPr/>
        </p:nvSpPr>
        <p:spPr bwMode="auto">
          <a:xfrm>
            <a:off x="4419199" y="2402683"/>
            <a:ext cx="998934" cy="6463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500" dirty="0"/>
              <a:t>Strategy</a:t>
            </a:r>
          </a:p>
          <a:p>
            <a:pPr eaLnBrk="1" hangingPunct="1"/>
            <a:endParaRPr lang="en-GB" sz="600" dirty="0"/>
          </a:p>
          <a:p>
            <a:pPr eaLnBrk="1" hangingPunct="1"/>
            <a:r>
              <a:rPr lang="en-GB" sz="600" dirty="0"/>
              <a:t> </a:t>
            </a:r>
            <a:r>
              <a:rPr lang="en-GB" sz="1500" b="1" dirty="0"/>
              <a:t>PROFIT</a:t>
            </a:r>
            <a:endParaRPr lang="en-US" sz="1500" b="1" dirty="0"/>
          </a:p>
        </p:txBody>
      </p:sp>
      <p:sp>
        <p:nvSpPr>
          <p:cNvPr id="14" name="Text Box 11">
            <a:extLst>
              <a:ext uri="{FF2B5EF4-FFF2-40B4-BE49-F238E27FC236}">
                <a16:creationId xmlns:a16="http://schemas.microsoft.com/office/drawing/2014/main" id="{7071D447-90F8-478A-8548-DA89C2EC235B}"/>
              </a:ext>
            </a:extLst>
          </p:cNvPr>
          <p:cNvSpPr txBox="1">
            <a:spLocks noChangeArrowheads="1"/>
          </p:cNvSpPr>
          <p:nvPr/>
        </p:nvSpPr>
        <p:spPr bwMode="auto">
          <a:xfrm>
            <a:off x="3997718" y="3270648"/>
            <a:ext cx="1714500" cy="6463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500"/>
              <a:t>Realisation</a:t>
            </a:r>
          </a:p>
          <a:p>
            <a:pPr algn="ctr" eaLnBrk="1" hangingPunct="1"/>
            <a:endParaRPr lang="en-GB" sz="600"/>
          </a:p>
          <a:p>
            <a:pPr algn="ctr" eaLnBrk="1" hangingPunct="1"/>
            <a:r>
              <a:rPr lang="en-GB" sz="1500" b="1"/>
              <a:t>VALUE</a:t>
            </a:r>
            <a:endParaRPr lang="en-US" sz="1500" b="1"/>
          </a:p>
        </p:txBody>
      </p:sp>
      <p:sp>
        <p:nvSpPr>
          <p:cNvPr id="15" name="Text Box 12">
            <a:extLst>
              <a:ext uri="{FF2B5EF4-FFF2-40B4-BE49-F238E27FC236}">
                <a16:creationId xmlns:a16="http://schemas.microsoft.com/office/drawing/2014/main" id="{DC3EF65C-E359-4365-B093-1EA5248B9882}"/>
              </a:ext>
            </a:extLst>
          </p:cNvPr>
          <p:cNvSpPr txBox="1">
            <a:spLocks noChangeArrowheads="1"/>
          </p:cNvSpPr>
          <p:nvPr/>
        </p:nvSpPr>
        <p:spPr bwMode="auto">
          <a:xfrm>
            <a:off x="3350018" y="4164806"/>
            <a:ext cx="3018234" cy="8540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500"/>
              <a:t>Operations</a:t>
            </a:r>
          </a:p>
          <a:p>
            <a:pPr algn="ctr" eaLnBrk="1" hangingPunct="1"/>
            <a:r>
              <a:rPr lang="en-GB" sz="1350"/>
              <a:t>(Transactions/Process/Project)</a:t>
            </a:r>
          </a:p>
          <a:p>
            <a:pPr algn="ctr" eaLnBrk="1" hangingPunct="1"/>
            <a:endParaRPr lang="en-GB" sz="600"/>
          </a:p>
          <a:p>
            <a:pPr algn="ctr" eaLnBrk="1" hangingPunct="1"/>
            <a:r>
              <a:rPr lang="en-GB" sz="1500" b="1"/>
              <a:t>PRICE/PERFORMANCE</a:t>
            </a:r>
            <a:endParaRPr lang="en-US" sz="1200"/>
          </a:p>
        </p:txBody>
      </p:sp>
      <p:sp>
        <p:nvSpPr>
          <p:cNvPr id="16" name="Text Box 13">
            <a:extLst>
              <a:ext uri="{FF2B5EF4-FFF2-40B4-BE49-F238E27FC236}">
                <a16:creationId xmlns:a16="http://schemas.microsoft.com/office/drawing/2014/main" id="{7F7083F7-85F4-4CE9-829D-DE202EB9AD90}"/>
              </a:ext>
            </a:extLst>
          </p:cNvPr>
          <p:cNvSpPr txBox="1">
            <a:spLocks noChangeArrowheads="1"/>
          </p:cNvSpPr>
          <p:nvPr/>
        </p:nvSpPr>
        <p:spPr bwMode="auto">
          <a:xfrm>
            <a:off x="3165868" y="5083572"/>
            <a:ext cx="1531188" cy="41549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2100" b="1" dirty="0">
                <a:solidFill>
                  <a:srgbClr val="FF6600"/>
                </a:solidFill>
              </a:rPr>
              <a:t>SUPPLIER</a:t>
            </a:r>
            <a:endParaRPr lang="en-US" sz="2100" b="1" dirty="0">
              <a:solidFill>
                <a:srgbClr val="FF6600"/>
              </a:solidFill>
            </a:endParaRPr>
          </a:p>
        </p:txBody>
      </p:sp>
      <p:sp>
        <p:nvSpPr>
          <p:cNvPr id="17" name="Text Box 14">
            <a:extLst>
              <a:ext uri="{FF2B5EF4-FFF2-40B4-BE49-F238E27FC236}">
                <a16:creationId xmlns:a16="http://schemas.microsoft.com/office/drawing/2014/main" id="{8C7A3248-C7BB-4B93-82C0-DB149122FA9A}"/>
              </a:ext>
            </a:extLst>
          </p:cNvPr>
          <p:cNvSpPr txBox="1">
            <a:spLocks noChangeArrowheads="1"/>
          </p:cNvSpPr>
          <p:nvPr/>
        </p:nvSpPr>
        <p:spPr bwMode="auto">
          <a:xfrm>
            <a:off x="4912119" y="5083572"/>
            <a:ext cx="1720279" cy="41549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2100" b="1">
                <a:solidFill>
                  <a:srgbClr val="FF6600"/>
                </a:solidFill>
              </a:rPr>
              <a:t>CUSTOMER</a:t>
            </a:r>
            <a:endParaRPr lang="en-US" sz="2100" b="1">
              <a:solidFill>
                <a:srgbClr val="FF6600"/>
              </a:solidFill>
            </a:endParaRPr>
          </a:p>
        </p:txBody>
      </p:sp>
      <p:sp>
        <p:nvSpPr>
          <p:cNvPr id="18" name="AutoShape 18">
            <a:extLst>
              <a:ext uri="{FF2B5EF4-FFF2-40B4-BE49-F238E27FC236}">
                <a16:creationId xmlns:a16="http://schemas.microsoft.com/office/drawing/2014/main" id="{3B784054-7949-4CC8-8C1F-4C2147873E3A}"/>
              </a:ext>
            </a:extLst>
          </p:cNvPr>
          <p:cNvSpPr>
            <a:spLocks noChangeArrowheads="1"/>
          </p:cNvSpPr>
          <p:nvPr/>
        </p:nvSpPr>
        <p:spPr bwMode="auto">
          <a:xfrm rot="-5400000">
            <a:off x="4567940" y="4068331"/>
            <a:ext cx="560784" cy="3568136"/>
          </a:xfrm>
          <a:prstGeom prst="upDownArrow">
            <a:avLst>
              <a:gd name="adj1" fmla="val 50000"/>
              <a:gd name="adj2" fmla="val 118811"/>
            </a:avLst>
          </a:prstGeom>
          <a:solidFill>
            <a:schemeClr val="accent5">
              <a:lumMod val="50000"/>
            </a:schemeClr>
          </a:solidFill>
          <a:ln w="9525">
            <a:noFill/>
            <a:miter lim="800000"/>
            <a:headEnd/>
            <a:tailEnd/>
          </a:ln>
          <a:effectLst/>
        </p:spPr>
        <p:txBody>
          <a:bodyPr vert="eaVert" wrap="none" anchor="ctr"/>
          <a:lstStyle/>
          <a:p>
            <a:pPr algn="ctr" eaLnBrk="0" hangingPunct="0">
              <a:spcBef>
                <a:spcPct val="50000"/>
              </a:spcBef>
            </a:pPr>
            <a:endParaRPr lang="en-US" sz="1500" b="1">
              <a:solidFill>
                <a:schemeClr val="bg1"/>
              </a:solidFill>
            </a:endParaRPr>
          </a:p>
        </p:txBody>
      </p:sp>
      <p:sp>
        <p:nvSpPr>
          <p:cNvPr id="19" name="Rectangle 19">
            <a:extLst>
              <a:ext uri="{FF2B5EF4-FFF2-40B4-BE49-F238E27FC236}">
                <a16:creationId xmlns:a16="http://schemas.microsoft.com/office/drawing/2014/main" id="{EAEB6256-97FD-4C65-954E-B7A158E62FA2}"/>
              </a:ext>
            </a:extLst>
          </p:cNvPr>
          <p:cNvSpPr>
            <a:spLocks noChangeArrowheads="1"/>
          </p:cNvSpPr>
          <p:nvPr/>
        </p:nvSpPr>
        <p:spPr bwMode="auto">
          <a:xfrm>
            <a:off x="3902469" y="5314950"/>
            <a:ext cx="1793081" cy="723900"/>
          </a:xfrm>
          <a:prstGeom prst="rect">
            <a:avLst/>
          </a:prstGeom>
          <a:noFill/>
          <a:ln>
            <a:noFill/>
          </a:ln>
          <a:effectLst/>
          <a:extLst>
            <a:ext uri="{909E8E84-426E-40DD-AFC4-6F175D3DCCD1}">
              <a14:hiddenFill xmlns:a14="http://schemas.microsoft.com/office/drawing/2010/main">
                <a:solidFill>
                  <a:srgbClr val="FF99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20" name="Rectangle 20">
            <a:extLst>
              <a:ext uri="{FF2B5EF4-FFF2-40B4-BE49-F238E27FC236}">
                <a16:creationId xmlns:a16="http://schemas.microsoft.com/office/drawing/2014/main" id="{33ABDC94-48B9-4CF6-937A-572E659E0FF2}"/>
              </a:ext>
            </a:extLst>
          </p:cNvPr>
          <p:cNvSpPr>
            <a:spLocks noChangeArrowheads="1"/>
          </p:cNvSpPr>
          <p:nvPr/>
        </p:nvSpPr>
        <p:spPr bwMode="auto">
          <a:xfrm>
            <a:off x="3097596" y="5702381"/>
            <a:ext cx="363340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500" dirty="0">
                <a:solidFill>
                  <a:schemeClr val="bg1"/>
                </a:solidFill>
                <a:latin typeface="Arial Black" panose="020B0A04020102020204" pitchFamily="34" charset="0"/>
              </a:rPr>
              <a:t>Alignment of measurement</a:t>
            </a:r>
            <a:endParaRPr lang="en-GB" sz="1500" dirty="0">
              <a:solidFill>
                <a:schemeClr val="bg1"/>
              </a:solidFill>
              <a:latin typeface="Arial Black" panose="020B0A04020102020204" pitchFamily="34" charset="0"/>
            </a:endParaRPr>
          </a:p>
        </p:txBody>
      </p:sp>
      <p:sp>
        <p:nvSpPr>
          <p:cNvPr id="21" name="AutoShape 21">
            <a:extLst>
              <a:ext uri="{FF2B5EF4-FFF2-40B4-BE49-F238E27FC236}">
                <a16:creationId xmlns:a16="http://schemas.microsoft.com/office/drawing/2014/main" id="{DCCDBDAD-B39D-44CE-8950-0FCB9FBC0D36}"/>
              </a:ext>
            </a:extLst>
          </p:cNvPr>
          <p:cNvSpPr>
            <a:spLocks noChangeArrowheads="1"/>
          </p:cNvSpPr>
          <p:nvPr/>
        </p:nvSpPr>
        <p:spPr bwMode="auto">
          <a:xfrm>
            <a:off x="1686715" y="2000250"/>
            <a:ext cx="1502569" cy="785813"/>
          </a:xfrm>
          <a:prstGeom prst="homePlate">
            <a:avLst>
              <a:gd name="adj" fmla="val 47803"/>
            </a:avLst>
          </a:prstGeom>
          <a:solidFill>
            <a:srgbClr val="FF9966"/>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sp>
        <p:nvSpPr>
          <p:cNvPr id="22" name="AutoShape 22">
            <a:extLst>
              <a:ext uri="{FF2B5EF4-FFF2-40B4-BE49-F238E27FC236}">
                <a16:creationId xmlns:a16="http://schemas.microsoft.com/office/drawing/2014/main" id="{3BC25D76-76BC-465C-9B6F-DA38D7D10D07}"/>
              </a:ext>
            </a:extLst>
          </p:cNvPr>
          <p:cNvSpPr>
            <a:spLocks noChangeArrowheads="1"/>
          </p:cNvSpPr>
          <p:nvPr/>
        </p:nvSpPr>
        <p:spPr bwMode="auto">
          <a:xfrm>
            <a:off x="1665284" y="2000251"/>
            <a:ext cx="1684734" cy="830997"/>
          </a:xfrm>
          <a:prstGeom prst="homePlate">
            <a:avLst>
              <a:gd name="adj" fmla="val 58044"/>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dirty="0"/>
              <a:t>Making the   right strategic decisions</a:t>
            </a:r>
            <a:endParaRPr lang="en-GB" sz="1600" dirty="0"/>
          </a:p>
        </p:txBody>
      </p:sp>
      <p:sp>
        <p:nvSpPr>
          <p:cNvPr id="23" name="AutoShape 23">
            <a:extLst>
              <a:ext uri="{FF2B5EF4-FFF2-40B4-BE49-F238E27FC236}">
                <a16:creationId xmlns:a16="http://schemas.microsoft.com/office/drawing/2014/main" id="{FC0B1772-9FA2-449F-85ED-51D4E6DA64C5}"/>
              </a:ext>
            </a:extLst>
          </p:cNvPr>
          <p:cNvSpPr>
            <a:spLocks noChangeArrowheads="1"/>
          </p:cNvSpPr>
          <p:nvPr/>
        </p:nvSpPr>
        <p:spPr bwMode="auto">
          <a:xfrm>
            <a:off x="1684333" y="3081338"/>
            <a:ext cx="1562100" cy="800100"/>
          </a:xfrm>
          <a:prstGeom prst="homePlate">
            <a:avLst>
              <a:gd name="adj" fmla="val 48810"/>
            </a:avLst>
          </a:prstGeom>
          <a:solidFill>
            <a:srgbClr val="FFCC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sp>
        <p:nvSpPr>
          <p:cNvPr id="24" name="AutoShape 24">
            <a:extLst>
              <a:ext uri="{FF2B5EF4-FFF2-40B4-BE49-F238E27FC236}">
                <a16:creationId xmlns:a16="http://schemas.microsoft.com/office/drawing/2014/main" id="{85522C60-DA2F-4353-8A43-A114DC1CBAC9}"/>
              </a:ext>
            </a:extLst>
          </p:cNvPr>
          <p:cNvSpPr>
            <a:spLocks noChangeArrowheads="1"/>
          </p:cNvSpPr>
          <p:nvPr/>
        </p:nvSpPr>
        <p:spPr bwMode="auto">
          <a:xfrm>
            <a:off x="1703383" y="3086101"/>
            <a:ext cx="2057400" cy="830997"/>
          </a:xfrm>
          <a:prstGeom prst="homePlate">
            <a:avLst>
              <a:gd name="adj" fmla="val 68139"/>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600" dirty="0"/>
              <a:t>Aligning implementation </a:t>
            </a:r>
          </a:p>
          <a:p>
            <a:r>
              <a:rPr lang="en-US" sz="1600" dirty="0"/>
              <a:t>with strategy</a:t>
            </a:r>
            <a:endParaRPr lang="en-GB" sz="1600" dirty="0"/>
          </a:p>
        </p:txBody>
      </p:sp>
      <p:sp>
        <p:nvSpPr>
          <p:cNvPr id="25" name="AutoShape 25">
            <a:extLst>
              <a:ext uri="{FF2B5EF4-FFF2-40B4-BE49-F238E27FC236}">
                <a16:creationId xmlns:a16="http://schemas.microsoft.com/office/drawing/2014/main" id="{06686EEC-802B-4C13-AA18-1DB0B5353E67}"/>
              </a:ext>
            </a:extLst>
          </p:cNvPr>
          <p:cNvSpPr>
            <a:spLocks noChangeArrowheads="1"/>
          </p:cNvSpPr>
          <p:nvPr/>
        </p:nvSpPr>
        <p:spPr bwMode="auto">
          <a:xfrm>
            <a:off x="1684333" y="4167188"/>
            <a:ext cx="1619250" cy="800100"/>
          </a:xfrm>
          <a:prstGeom prst="homePlate">
            <a:avLst>
              <a:gd name="adj" fmla="val 50595"/>
            </a:avLst>
          </a:prstGeom>
          <a:solidFill>
            <a:srgbClr val="FFFFCC"/>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sp>
        <p:nvSpPr>
          <p:cNvPr id="26" name="AutoShape 26">
            <a:extLst>
              <a:ext uri="{FF2B5EF4-FFF2-40B4-BE49-F238E27FC236}">
                <a16:creationId xmlns:a16="http://schemas.microsoft.com/office/drawing/2014/main" id="{AD3A8014-9D98-49EE-9407-594BE910EFCB}"/>
              </a:ext>
            </a:extLst>
          </p:cNvPr>
          <p:cNvSpPr>
            <a:spLocks noChangeArrowheads="1"/>
          </p:cNvSpPr>
          <p:nvPr/>
        </p:nvSpPr>
        <p:spPr bwMode="auto">
          <a:xfrm>
            <a:off x="1703382" y="4171951"/>
            <a:ext cx="1720279" cy="830997"/>
          </a:xfrm>
          <a:prstGeom prst="homePlate">
            <a:avLst>
              <a:gd name="adj" fmla="val 63880"/>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dirty="0"/>
              <a:t>Improving efficiency and productivity</a:t>
            </a:r>
            <a:endParaRPr lang="en-GB" sz="1600" dirty="0"/>
          </a:p>
        </p:txBody>
      </p:sp>
    </p:spTree>
    <p:extLst>
      <p:ext uri="{BB962C8B-B14F-4D97-AF65-F5344CB8AC3E}">
        <p14:creationId xmlns:p14="http://schemas.microsoft.com/office/powerpoint/2010/main" val="2895051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D97255-01A5-49AD-A760-180942516547}"/>
              </a:ext>
            </a:extLst>
          </p:cNvPr>
          <p:cNvSpPr>
            <a:spLocks noGrp="1"/>
          </p:cNvSpPr>
          <p:nvPr>
            <p:ph type="title"/>
          </p:nvPr>
        </p:nvSpPr>
        <p:spPr>
          <a:xfrm>
            <a:off x="-1" y="342107"/>
            <a:ext cx="8229599" cy="744415"/>
          </a:xfrm>
        </p:spPr>
        <p:txBody>
          <a:bodyPr>
            <a:normAutofit fontScale="90000"/>
          </a:bodyPr>
          <a:lstStyle/>
          <a:p>
            <a:r>
              <a:rPr lang="en-US" dirty="0"/>
              <a:t>Balance metrics between inputs and outcomes</a:t>
            </a:r>
          </a:p>
        </p:txBody>
      </p:sp>
      <p:grpSp>
        <p:nvGrpSpPr>
          <p:cNvPr id="7" name="Group 12">
            <a:extLst>
              <a:ext uri="{FF2B5EF4-FFF2-40B4-BE49-F238E27FC236}">
                <a16:creationId xmlns:a16="http://schemas.microsoft.com/office/drawing/2014/main" id="{BF294893-1E1E-4D07-94FA-A5141679D47C}"/>
              </a:ext>
            </a:extLst>
          </p:cNvPr>
          <p:cNvGrpSpPr>
            <a:grpSpLocks/>
          </p:cNvGrpSpPr>
          <p:nvPr/>
        </p:nvGrpSpPr>
        <p:grpSpPr bwMode="auto">
          <a:xfrm>
            <a:off x="696023" y="2102457"/>
            <a:ext cx="3052936" cy="1768341"/>
            <a:chOff x="900" y="1751"/>
            <a:chExt cx="1216" cy="1213"/>
          </a:xfrm>
        </p:grpSpPr>
        <p:sp>
          <p:nvSpPr>
            <p:cNvPr id="8" name="AutoShape 4">
              <a:extLst>
                <a:ext uri="{FF2B5EF4-FFF2-40B4-BE49-F238E27FC236}">
                  <a16:creationId xmlns:a16="http://schemas.microsoft.com/office/drawing/2014/main" id="{3F47CEE3-CFB3-488D-9793-CCEF838A95D0}"/>
                </a:ext>
              </a:extLst>
            </p:cNvPr>
            <p:cNvSpPr>
              <a:spLocks noChangeArrowheads="1"/>
            </p:cNvSpPr>
            <p:nvPr/>
          </p:nvSpPr>
          <p:spPr bwMode="auto">
            <a:xfrm>
              <a:off x="956" y="2020"/>
              <a:ext cx="944" cy="400"/>
            </a:xfrm>
            <a:prstGeom prst="rightArrow">
              <a:avLst>
                <a:gd name="adj1" fmla="val 50000"/>
                <a:gd name="adj2" fmla="val 59000"/>
              </a:avLst>
            </a:prstGeom>
            <a:solidFill>
              <a:srgbClr val="FF99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a:p>
          </p:txBody>
        </p:sp>
        <p:sp>
          <p:nvSpPr>
            <p:cNvPr id="9" name="Text Box 5">
              <a:extLst>
                <a:ext uri="{FF2B5EF4-FFF2-40B4-BE49-F238E27FC236}">
                  <a16:creationId xmlns:a16="http://schemas.microsoft.com/office/drawing/2014/main" id="{025803EB-0C85-43FA-94E1-64A17F70BCF5}"/>
                </a:ext>
              </a:extLst>
            </p:cNvPr>
            <p:cNvSpPr txBox="1">
              <a:spLocks noChangeArrowheads="1"/>
            </p:cNvSpPr>
            <p:nvPr/>
          </p:nvSpPr>
          <p:spPr bwMode="auto">
            <a:xfrm>
              <a:off x="900" y="1751"/>
              <a:ext cx="808"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2000" dirty="0"/>
                <a:t>‘Lead’ indicators</a:t>
              </a:r>
            </a:p>
          </p:txBody>
        </p:sp>
        <p:sp>
          <p:nvSpPr>
            <p:cNvPr id="10" name="Text Box 6">
              <a:extLst>
                <a:ext uri="{FF2B5EF4-FFF2-40B4-BE49-F238E27FC236}">
                  <a16:creationId xmlns:a16="http://schemas.microsoft.com/office/drawing/2014/main" id="{A1EECC9E-1DA6-4C48-8A78-95365ABE7997}"/>
                </a:ext>
              </a:extLst>
            </p:cNvPr>
            <p:cNvSpPr txBox="1">
              <a:spLocks noChangeArrowheads="1"/>
            </p:cNvSpPr>
            <p:nvPr/>
          </p:nvSpPr>
          <p:spPr bwMode="auto">
            <a:xfrm>
              <a:off x="920" y="2478"/>
              <a:ext cx="1196"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2000" dirty="0"/>
                <a:t>Measurements of inputs/actions</a:t>
              </a:r>
            </a:p>
          </p:txBody>
        </p:sp>
      </p:grpSp>
      <p:grpSp>
        <p:nvGrpSpPr>
          <p:cNvPr id="11" name="Group 13">
            <a:extLst>
              <a:ext uri="{FF2B5EF4-FFF2-40B4-BE49-F238E27FC236}">
                <a16:creationId xmlns:a16="http://schemas.microsoft.com/office/drawing/2014/main" id="{6575B103-16D0-4632-A4B2-6EC7B0A6C137}"/>
              </a:ext>
            </a:extLst>
          </p:cNvPr>
          <p:cNvGrpSpPr>
            <a:grpSpLocks/>
          </p:cNvGrpSpPr>
          <p:nvPr/>
        </p:nvGrpSpPr>
        <p:grpSpPr bwMode="auto">
          <a:xfrm>
            <a:off x="5855875" y="2119123"/>
            <a:ext cx="3001881" cy="1730789"/>
            <a:chOff x="3228" y="1751"/>
            <a:chExt cx="1302" cy="1227"/>
          </a:xfrm>
        </p:grpSpPr>
        <p:sp>
          <p:nvSpPr>
            <p:cNvPr id="12" name="AutoShape 7">
              <a:extLst>
                <a:ext uri="{FF2B5EF4-FFF2-40B4-BE49-F238E27FC236}">
                  <a16:creationId xmlns:a16="http://schemas.microsoft.com/office/drawing/2014/main" id="{18E3EE7B-E32C-46FB-81A6-F20823930072}"/>
                </a:ext>
              </a:extLst>
            </p:cNvPr>
            <p:cNvSpPr>
              <a:spLocks noChangeArrowheads="1"/>
            </p:cNvSpPr>
            <p:nvPr/>
          </p:nvSpPr>
          <p:spPr bwMode="auto">
            <a:xfrm>
              <a:off x="3284" y="2020"/>
              <a:ext cx="944" cy="400"/>
            </a:xfrm>
            <a:prstGeom prst="rightArrow">
              <a:avLst>
                <a:gd name="adj1" fmla="val 50000"/>
                <a:gd name="adj2" fmla="val 59000"/>
              </a:avLst>
            </a:prstGeom>
            <a:solidFill>
              <a:srgbClr val="FF99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a:p>
          </p:txBody>
        </p:sp>
        <p:sp>
          <p:nvSpPr>
            <p:cNvPr id="13" name="Text Box 8">
              <a:extLst>
                <a:ext uri="{FF2B5EF4-FFF2-40B4-BE49-F238E27FC236}">
                  <a16:creationId xmlns:a16="http://schemas.microsoft.com/office/drawing/2014/main" id="{C5402DAC-A9A7-4CE1-8717-8C30D6C49DCC}"/>
                </a:ext>
              </a:extLst>
            </p:cNvPr>
            <p:cNvSpPr txBox="1">
              <a:spLocks noChangeArrowheads="1"/>
            </p:cNvSpPr>
            <p:nvPr/>
          </p:nvSpPr>
          <p:spPr bwMode="auto">
            <a:xfrm>
              <a:off x="3228" y="1751"/>
              <a:ext cx="819" cy="28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2000" dirty="0"/>
                <a:t>‘Lag’ indicators</a:t>
              </a:r>
            </a:p>
          </p:txBody>
        </p:sp>
        <p:sp>
          <p:nvSpPr>
            <p:cNvPr id="14" name="Text Box 9">
              <a:extLst>
                <a:ext uri="{FF2B5EF4-FFF2-40B4-BE49-F238E27FC236}">
                  <a16:creationId xmlns:a16="http://schemas.microsoft.com/office/drawing/2014/main" id="{EEFE3D53-D51C-49D0-AC01-A5CAA037E406}"/>
                </a:ext>
              </a:extLst>
            </p:cNvPr>
            <p:cNvSpPr txBox="1">
              <a:spLocks noChangeArrowheads="1"/>
            </p:cNvSpPr>
            <p:nvPr/>
          </p:nvSpPr>
          <p:spPr bwMode="auto">
            <a:xfrm>
              <a:off x="3246" y="2476"/>
              <a:ext cx="1284" cy="50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2000" dirty="0"/>
                <a:t>Measurements of outputs/outcomes</a:t>
              </a:r>
            </a:p>
          </p:txBody>
        </p:sp>
      </p:grpSp>
      <p:grpSp>
        <p:nvGrpSpPr>
          <p:cNvPr id="2" name="Group 1">
            <a:extLst>
              <a:ext uri="{FF2B5EF4-FFF2-40B4-BE49-F238E27FC236}">
                <a16:creationId xmlns:a16="http://schemas.microsoft.com/office/drawing/2014/main" id="{946B6EF2-DB16-4841-8061-C21862078A8B}"/>
              </a:ext>
            </a:extLst>
          </p:cNvPr>
          <p:cNvGrpSpPr/>
          <p:nvPr/>
        </p:nvGrpSpPr>
        <p:grpSpPr>
          <a:xfrm>
            <a:off x="3206661" y="1749343"/>
            <a:ext cx="2639168" cy="2255729"/>
            <a:chOff x="3724994" y="2387600"/>
            <a:chExt cx="1924050" cy="2260600"/>
          </a:xfrm>
        </p:grpSpPr>
        <p:sp>
          <p:nvSpPr>
            <p:cNvPr id="6" name="Rectangle 3">
              <a:extLst>
                <a:ext uri="{FF2B5EF4-FFF2-40B4-BE49-F238E27FC236}">
                  <a16:creationId xmlns:a16="http://schemas.microsoft.com/office/drawing/2014/main" id="{3D2180D9-AF71-4408-927B-4519C4F90E48}"/>
                </a:ext>
              </a:extLst>
            </p:cNvPr>
            <p:cNvSpPr>
              <a:spLocks noChangeArrowheads="1"/>
            </p:cNvSpPr>
            <p:nvPr/>
          </p:nvSpPr>
          <p:spPr bwMode="auto">
            <a:xfrm>
              <a:off x="3905969" y="2387600"/>
              <a:ext cx="1587500" cy="2260600"/>
            </a:xfrm>
            <a:prstGeom prst="rect">
              <a:avLst/>
            </a:prstGeom>
            <a:gradFill rotWithShape="0">
              <a:gsLst>
                <a:gs pos="0">
                  <a:schemeClr val="tx1">
                    <a:gamma/>
                    <a:tint val="0"/>
                    <a:invGamma/>
                  </a:schemeClr>
                </a:gs>
                <a:gs pos="100000">
                  <a:schemeClr val="tx1"/>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solidFill>
                  <a:schemeClr val="bg1"/>
                </a:solidFill>
                <a:latin typeface="Arial" charset="0"/>
              </a:endParaRPr>
            </a:p>
          </p:txBody>
        </p:sp>
        <p:sp>
          <p:nvSpPr>
            <p:cNvPr id="15" name="Text Box 10">
              <a:extLst>
                <a:ext uri="{FF2B5EF4-FFF2-40B4-BE49-F238E27FC236}">
                  <a16:creationId xmlns:a16="http://schemas.microsoft.com/office/drawing/2014/main" id="{B97B6738-C9E2-4713-B6B0-5FF32FD60AF3}"/>
                </a:ext>
              </a:extLst>
            </p:cNvPr>
            <p:cNvSpPr txBox="1">
              <a:spLocks noChangeArrowheads="1"/>
            </p:cNvSpPr>
            <p:nvPr/>
          </p:nvSpPr>
          <p:spPr bwMode="auto">
            <a:xfrm>
              <a:off x="3724994" y="2551113"/>
              <a:ext cx="1898650" cy="37013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b="1" dirty="0">
                  <a:solidFill>
                    <a:schemeClr val="bg1"/>
                  </a:solidFill>
                </a:rPr>
                <a:t>YOUR COMPANY</a:t>
              </a:r>
            </a:p>
          </p:txBody>
        </p:sp>
        <p:sp>
          <p:nvSpPr>
            <p:cNvPr id="16" name="Text Box 11">
              <a:extLst>
                <a:ext uri="{FF2B5EF4-FFF2-40B4-BE49-F238E27FC236}">
                  <a16:creationId xmlns:a16="http://schemas.microsoft.com/office/drawing/2014/main" id="{01BC65E9-8B0B-4BD3-AA19-72AC505CE87A}"/>
                </a:ext>
              </a:extLst>
            </p:cNvPr>
            <p:cNvSpPr txBox="1">
              <a:spLocks noChangeArrowheads="1"/>
            </p:cNvSpPr>
            <p:nvPr/>
          </p:nvSpPr>
          <p:spPr bwMode="auto">
            <a:xfrm>
              <a:off x="3750394" y="4164013"/>
              <a:ext cx="1898650" cy="370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b="1" dirty="0">
                  <a:solidFill>
                    <a:schemeClr val="bg1"/>
                  </a:solidFill>
                </a:rPr>
                <a:t>CUSTOMER</a:t>
              </a:r>
            </a:p>
          </p:txBody>
        </p:sp>
      </p:grpSp>
      <p:grpSp>
        <p:nvGrpSpPr>
          <p:cNvPr id="19" name="Group 18">
            <a:extLst>
              <a:ext uri="{FF2B5EF4-FFF2-40B4-BE49-F238E27FC236}">
                <a16:creationId xmlns:a16="http://schemas.microsoft.com/office/drawing/2014/main" id="{D44706D9-944E-44C3-BC58-E222E2989965}"/>
              </a:ext>
            </a:extLst>
          </p:cNvPr>
          <p:cNvGrpSpPr/>
          <p:nvPr/>
        </p:nvGrpSpPr>
        <p:grpSpPr>
          <a:xfrm>
            <a:off x="746236" y="4264126"/>
            <a:ext cx="8877022" cy="2599173"/>
            <a:chOff x="746236" y="4264126"/>
            <a:chExt cx="8877022" cy="2599173"/>
          </a:xfrm>
        </p:grpSpPr>
        <p:sp>
          <p:nvSpPr>
            <p:cNvPr id="17" name="Text Box 12">
              <a:extLst>
                <a:ext uri="{FF2B5EF4-FFF2-40B4-BE49-F238E27FC236}">
                  <a16:creationId xmlns:a16="http://schemas.microsoft.com/office/drawing/2014/main" id="{9C03C730-6AD2-44FD-9E61-AB156FDB8116}"/>
                </a:ext>
              </a:extLst>
            </p:cNvPr>
            <p:cNvSpPr txBox="1">
              <a:spLocks noChangeArrowheads="1"/>
            </p:cNvSpPr>
            <p:nvPr/>
          </p:nvSpPr>
          <p:spPr bwMode="auto">
            <a:xfrm>
              <a:off x="5934188" y="4322790"/>
              <a:ext cx="3689070" cy="1302378"/>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lvl1pPr marL="290513" indent="-290513"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28600" indent="-228600" eaLnBrk="1" hangingPunct="1">
                <a:spcBef>
                  <a:spcPct val="15000"/>
                </a:spcBef>
                <a:buClr>
                  <a:schemeClr val="accent6">
                    <a:lumMod val="75000"/>
                  </a:schemeClr>
                </a:buClr>
                <a:buSzPct val="130000"/>
                <a:buFont typeface="Arial" panose="020B0604020202020204" pitchFamily="34" charset="0"/>
                <a:buChar char="•"/>
              </a:pPr>
              <a:r>
                <a:rPr lang="en-GB" dirty="0">
                  <a:latin typeface="+mn-lt"/>
                </a:rPr>
                <a:t>Sales?</a:t>
              </a:r>
            </a:p>
            <a:p>
              <a:pPr marL="228600" indent="-228600" eaLnBrk="1" hangingPunct="1">
                <a:spcBef>
                  <a:spcPct val="15000"/>
                </a:spcBef>
                <a:buClr>
                  <a:schemeClr val="accent6">
                    <a:lumMod val="75000"/>
                  </a:schemeClr>
                </a:buClr>
                <a:buSzPct val="130000"/>
                <a:buFont typeface="Arial" panose="020B0604020202020204" pitchFamily="34" charset="0"/>
                <a:buChar char="•"/>
              </a:pPr>
              <a:r>
                <a:rPr lang="en-GB" dirty="0">
                  <a:latin typeface="+mn-lt"/>
                </a:rPr>
                <a:t>Business extension</a:t>
              </a:r>
            </a:p>
            <a:p>
              <a:pPr marL="228600" indent="-228600" eaLnBrk="1" hangingPunct="1">
                <a:spcBef>
                  <a:spcPct val="15000"/>
                </a:spcBef>
                <a:buClr>
                  <a:schemeClr val="accent6">
                    <a:lumMod val="75000"/>
                  </a:schemeClr>
                </a:buClr>
                <a:buSzPct val="130000"/>
                <a:buFont typeface="Arial" panose="020B0604020202020204" pitchFamily="34" charset="0"/>
                <a:buChar char="•"/>
              </a:pPr>
              <a:r>
                <a:rPr lang="en-GB" dirty="0">
                  <a:latin typeface="+mn-lt"/>
                </a:rPr>
                <a:t>Customer retention</a:t>
              </a:r>
            </a:p>
            <a:p>
              <a:pPr marL="228600" indent="-228600" eaLnBrk="1" hangingPunct="1">
                <a:spcBef>
                  <a:spcPct val="15000"/>
                </a:spcBef>
                <a:buClr>
                  <a:schemeClr val="accent6">
                    <a:lumMod val="75000"/>
                  </a:schemeClr>
                </a:buClr>
                <a:buSzPct val="130000"/>
                <a:buFont typeface="Arial" panose="020B0604020202020204" pitchFamily="34" charset="0"/>
                <a:buChar char="•"/>
              </a:pPr>
              <a:r>
                <a:rPr lang="en-GB" dirty="0">
                  <a:latin typeface="+mn-lt"/>
                </a:rPr>
                <a:t>Customer profitability </a:t>
              </a:r>
            </a:p>
          </p:txBody>
        </p:sp>
        <p:sp>
          <p:nvSpPr>
            <p:cNvPr id="18" name="TextBox 17">
              <a:extLst>
                <a:ext uri="{FF2B5EF4-FFF2-40B4-BE49-F238E27FC236}">
                  <a16:creationId xmlns:a16="http://schemas.microsoft.com/office/drawing/2014/main" id="{80358BB4-B5BC-4689-BA91-439A82D3B005}"/>
                </a:ext>
              </a:extLst>
            </p:cNvPr>
            <p:cNvSpPr txBox="1"/>
            <p:nvPr/>
          </p:nvSpPr>
          <p:spPr>
            <a:xfrm>
              <a:off x="746236" y="4264126"/>
              <a:ext cx="3002723" cy="2599173"/>
            </a:xfrm>
            <a:prstGeom prst="rect">
              <a:avLst/>
            </a:prstGeom>
            <a:noFill/>
          </p:spPr>
          <p:txBody>
            <a:bodyPr wrap="square">
              <a:spAutoFit/>
            </a:bodyPr>
            <a:lstStyle/>
            <a:p>
              <a:pPr marL="228600" indent="-228600">
                <a:spcBef>
                  <a:spcPct val="15000"/>
                </a:spcBef>
                <a:buClr>
                  <a:schemeClr val="accent6">
                    <a:lumMod val="75000"/>
                  </a:schemeClr>
                </a:buClr>
                <a:buFontTx/>
                <a:buChar char="•"/>
              </a:pPr>
              <a:r>
                <a:rPr lang="en-GB" dirty="0"/>
                <a:t>KAM input</a:t>
              </a:r>
            </a:p>
            <a:p>
              <a:pPr marL="228600" indent="-228600">
                <a:spcBef>
                  <a:spcPct val="15000"/>
                </a:spcBef>
                <a:buClr>
                  <a:schemeClr val="accent6">
                    <a:lumMod val="75000"/>
                  </a:schemeClr>
                </a:buClr>
                <a:buFontTx/>
                <a:buChar char="•"/>
              </a:pPr>
              <a:r>
                <a:rPr lang="en-GB" dirty="0"/>
                <a:t>Completion of actions</a:t>
              </a:r>
            </a:p>
            <a:p>
              <a:pPr marL="228600" indent="-228600" eaLnBrk="1" hangingPunct="1">
                <a:spcBef>
                  <a:spcPct val="15000"/>
                </a:spcBef>
                <a:buClr>
                  <a:schemeClr val="accent6">
                    <a:lumMod val="75000"/>
                  </a:schemeClr>
                </a:buClr>
                <a:buFontTx/>
                <a:buChar char="•"/>
              </a:pPr>
              <a:r>
                <a:rPr lang="en-GB" dirty="0"/>
                <a:t>Customer attractiveness</a:t>
              </a:r>
            </a:p>
            <a:p>
              <a:pPr marL="228600" indent="-228600" eaLnBrk="1" hangingPunct="1">
                <a:spcBef>
                  <a:spcPct val="15000"/>
                </a:spcBef>
                <a:buClr>
                  <a:schemeClr val="accent6">
                    <a:lumMod val="75000"/>
                  </a:schemeClr>
                </a:buClr>
                <a:buFontTx/>
                <a:buChar char="•"/>
              </a:pPr>
              <a:r>
                <a:rPr lang="en-GB" dirty="0"/>
                <a:t>Customer risk </a:t>
              </a:r>
            </a:p>
            <a:p>
              <a:pPr marL="228600" indent="-228600">
                <a:spcBef>
                  <a:spcPct val="15000"/>
                </a:spcBef>
                <a:buClr>
                  <a:schemeClr val="accent6">
                    <a:lumMod val="75000"/>
                  </a:schemeClr>
                </a:buClr>
                <a:buFontTx/>
                <a:buChar char="•"/>
              </a:pPr>
              <a:r>
                <a:rPr lang="en-GB" dirty="0"/>
                <a:t>Customer satisfaction</a:t>
              </a:r>
            </a:p>
            <a:p>
              <a:pPr marL="228600" indent="-228600">
                <a:spcBef>
                  <a:spcPct val="15000"/>
                </a:spcBef>
                <a:buClr>
                  <a:schemeClr val="accent6">
                    <a:lumMod val="75000"/>
                  </a:schemeClr>
                </a:buClr>
                <a:buFontTx/>
                <a:buChar char="•"/>
              </a:pPr>
              <a:r>
                <a:rPr lang="en-GB" dirty="0"/>
                <a:t>Contacts, meetings</a:t>
              </a:r>
            </a:p>
            <a:p>
              <a:pPr marL="228600" indent="-228600">
                <a:spcBef>
                  <a:spcPct val="15000"/>
                </a:spcBef>
                <a:buClr>
                  <a:schemeClr val="accent6">
                    <a:lumMod val="75000"/>
                  </a:schemeClr>
                </a:buClr>
                <a:buFontTx/>
                <a:buChar char="•"/>
              </a:pPr>
              <a:r>
                <a:rPr lang="en-GB" dirty="0"/>
                <a:t>Relationship</a:t>
              </a:r>
            </a:p>
            <a:p>
              <a:pPr eaLnBrk="1" hangingPunct="1">
                <a:spcBef>
                  <a:spcPct val="15000"/>
                </a:spcBef>
                <a:buClr>
                  <a:schemeClr val="accent6">
                    <a:lumMod val="75000"/>
                  </a:schemeClr>
                </a:buClr>
                <a:buFontTx/>
                <a:buChar char="•"/>
              </a:pPr>
              <a:endParaRPr lang="en-GB" dirty="0"/>
            </a:p>
          </p:txBody>
        </p:sp>
      </p:grpSp>
    </p:spTree>
    <p:extLst>
      <p:ext uri="{BB962C8B-B14F-4D97-AF65-F5344CB8AC3E}">
        <p14:creationId xmlns:p14="http://schemas.microsoft.com/office/powerpoint/2010/main" val="239195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E346-8577-4099-8E43-7D24F6BEE8C8}"/>
              </a:ext>
            </a:extLst>
          </p:cNvPr>
          <p:cNvSpPr>
            <a:spLocks noGrp="1"/>
          </p:cNvSpPr>
          <p:nvPr>
            <p:ph type="title"/>
          </p:nvPr>
        </p:nvSpPr>
        <p:spPr/>
        <p:txBody>
          <a:bodyPr/>
          <a:lstStyle/>
          <a:p>
            <a:r>
              <a:rPr lang="en-US" dirty="0"/>
              <a:t>3-way balanced plan metrics</a:t>
            </a:r>
          </a:p>
        </p:txBody>
      </p:sp>
      <p:sp>
        <p:nvSpPr>
          <p:cNvPr id="4" name="Slide Number Placeholder 3">
            <a:extLst>
              <a:ext uri="{FF2B5EF4-FFF2-40B4-BE49-F238E27FC236}">
                <a16:creationId xmlns:a16="http://schemas.microsoft.com/office/drawing/2014/main" id="{1B9D7EEC-5B83-4B63-B5DB-40A8EC2F69B9}"/>
              </a:ext>
            </a:extLst>
          </p:cNvPr>
          <p:cNvSpPr>
            <a:spLocks noGrp="1"/>
          </p:cNvSpPr>
          <p:nvPr>
            <p:ph type="sldNum" sz="quarter" idx="4294967295"/>
          </p:nvPr>
        </p:nvSpPr>
        <p:spPr>
          <a:xfrm>
            <a:off x="7010400" y="6356350"/>
            <a:ext cx="2133600" cy="365125"/>
          </a:xfrm>
        </p:spPr>
        <p:txBody>
          <a:bodyPr/>
          <a:lstStyle/>
          <a:p>
            <a:pPr defTabSz="342900"/>
            <a:fld id="{399C48D1-1892-1A40-A001-08BE27DD2419}" type="slidenum">
              <a:rPr lang="es-ES" smtClean="0">
                <a:solidFill>
                  <a:prstClr val="black"/>
                </a:solidFill>
              </a:rPr>
              <a:pPr defTabSz="342900"/>
              <a:t>21</a:t>
            </a:fld>
            <a:endParaRPr lang="es-ES" dirty="0">
              <a:solidFill>
                <a:prstClr val="black"/>
              </a:solidFill>
            </a:endParaRPr>
          </a:p>
        </p:txBody>
      </p:sp>
      <p:sp>
        <p:nvSpPr>
          <p:cNvPr id="3" name="Arrow: Quad 2">
            <a:extLst>
              <a:ext uri="{FF2B5EF4-FFF2-40B4-BE49-F238E27FC236}">
                <a16:creationId xmlns:a16="http://schemas.microsoft.com/office/drawing/2014/main" id="{6820761E-9BC0-4527-BB73-90C7AB6D6199}"/>
              </a:ext>
            </a:extLst>
          </p:cNvPr>
          <p:cNvSpPr/>
          <p:nvPr/>
        </p:nvSpPr>
        <p:spPr>
          <a:xfrm>
            <a:off x="2743745" y="2456472"/>
            <a:ext cx="3420242" cy="3057268"/>
          </a:xfrm>
          <a:prstGeom prst="quad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TextBox 16">
            <a:extLst>
              <a:ext uri="{FF2B5EF4-FFF2-40B4-BE49-F238E27FC236}">
                <a16:creationId xmlns:a16="http://schemas.microsoft.com/office/drawing/2014/main" id="{9B9DA677-0B3F-4AA8-8EDC-467E27A42E90}"/>
              </a:ext>
            </a:extLst>
          </p:cNvPr>
          <p:cNvSpPr txBox="1"/>
          <p:nvPr/>
        </p:nvSpPr>
        <p:spPr>
          <a:xfrm>
            <a:off x="1351045" y="3715035"/>
            <a:ext cx="992579" cy="461665"/>
          </a:xfrm>
          <a:prstGeom prst="rect">
            <a:avLst/>
          </a:prstGeom>
          <a:noFill/>
        </p:spPr>
        <p:txBody>
          <a:bodyPr wrap="none" rtlCol="0">
            <a:spAutoFit/>
          </a:bodyPr>
          <a:lstStyle/>
          <a:p>
            <a:r>
              <a:rPr lang="en-GB" sz="2400" b="1" dirty="0"/>
              <a:t>Inputs</a:t>
            </a:r>
            <a:endParaRPr lang="en-US" sz="2400" b="1" dirty="0"/>
          </a:p>
        </p:txBody>
      </p:sp>
      <p:sp>
        <p:nvSpPr>
          <p:cNvPr id="18" name="TextBox 17">
            <a:extLst>
              <a:ext uri="{FF2B5EF4-FFF2-40B4-BE49-F238E27FC236}">
                <a16:creationId xmlns:a16="http://schemas.microsoft.com/office/drawing/2014/main" id="{C186FA14-B516-4284-9F41-B8608CD14AD6}"/>
              </a:ext>
            </a:extLst>
          </p:cNvPr>
          <p:cNvSpPr txBox="1"/>
          <p:nvPr/>
        </p:nvSpPr>
        <p:spPr>
          <a:xfrm>
            <a:off x="6577580" y="3730788"/>
            <a:ext cx="1482393" cy="461665"/>
          </a:xfrm>
          <a:prstGeom prst="rect">
            <a:avLst/>
          </a:prstGeom>
          <a:noFill/>
        </p:spPr>
        <p:txBody>
          <a:bodyPr wrap="none" rtlCol="0">
            <a:spAutoFit/>
          </a:bodyPr>
          <a:lstStyle/>
          <a:p>
            <a:r>
              <a:rPr lang="en-GB" sz="2400" b="1" dirty="0"/>
              <a:t>Outcomes</a:t>
            </a:r>
            <a:endParaRPr lang="en-US" sz="2400" b="1" dirty="0"/>
          </a:p>
        </p:txBody>
      </p:sp>
      <p:sp>
        <p:nvSpPr>
          <p:cNvPr id="19" name="TextBox 18">
            <a:extLst>
              <a:ext uri="{FF2B5EF4-FFF2-40B4-BE49-F238E27FC236}">
                <a16:creationId xmlns:a16="http://schemas.microsoft.com/office/drawing/2014/main" id="{1F752E0B-7068-47FA-92D5-8352B49C403D}"/>
              </a:ext>
            </a:extLst>
          </p:cNvPr>
          <p:cNvSpPr txBox="1"/>
          <p:nvPr/>
        </p:nvSpPr>
        <p:spPr>
          <a:xfrm>
            <a:off x="3138372" y="1587282"/>
            <a:ext cx="2571406" cy="830997"/>
          </a:xfrm>
          <a:prstGeom prst="rect">
            <a:avLst/>
          </a:prstGeom>
          <a:noFill/>
        </p:spPr>
        <p:txBody>
          <a:bodyPr wrap="square" rtlCol="0">
            <a:spAutoFit/>
          </a:bodyPr>
          <a:lstStyle/>
          <a:p>
            <a:pPr algn="ctr"/>
            <a:r>
              <a:rPr lang="en-GB" sz="2400" b="1" dirty="0"/>
              <a:t>Strategic/Board level interest</a:t>
            </a:r>
            <a:endParaRPr lang="en-US" sz="2400" b="1" dirty="0"/>
          </a:p>
        </p:txBody>
      </p:sp>
      <p:sp>
        <p:nvSpPr>
          <p:cNvPr id="20" name="TextBox 19">
            <a:extLst>
              <a:ext uri="{FF2B5EF4-FFF2-40B4-BE49-F238E27FC236}">
                <a16:creationId xmlns:a16="http://schemas.microsoft.com/office/drawing/2014/main" id="{97361025-0C34-4907-A00D-D2309AE2490C}"/>
              </a:ext>
            </a:extLst>
          </p:cNvPr>
          <p:cNvSpPr txBox="1"/>
          <p:nvPr/>
        </p:nvSpPr>
        <p:spPr>
          <a:xfrm>
            <a:off x="2731957" y="5589119"/>
            <a:ext cx="3432030" cy="461665"/>
          </a:xfrm>
          <a:prstGeom prst="rect">
            <a:avLst/>
          </a:prstGeom>
          <a:noFill/>
        </p:spPr>
        <p:txBody>
          <a:bodyPr wrap="none" rtlCol="0">
            <a:spAutoFit/>
          </a:bodyPr>
          <a:lstStyle/>
          <a:p>
            <a:r>
              <a:rPr lang="en-GB" sz="2400" b="1" dirty="0"/>
              <a:t>Operational level interest</a:t>
            </a:r>
            <a:endParaRPr lang="en-US" sz="2400" b="1" dirty="0"/>
          </a:p>
        </p:txBody>
      </p:sp>
      <p:sp>
        <p:nvSpPr>
          <p:cNvPr id="21" name="TextBox 20">
            <a:extLst>
              <a:ext uri="{FF2B5EF4-FFF2-40B4-BE49-F238E27FC236}">
                <a16:creationId xmlns:a16="http://schemas.microsoft.com/office/drawing/2014/main" id="{B77BAB36-7179-47DB-9520-A3FAD4FA4BEB}"/>
              </a:ext>
            </a:extLst>
          </p:cNvPr>
          <p:cNvSpPr txBox="1"/>
          <p:nvPr/>
        </p:nvSpPr>
        <p:spPr>
          <a:xfrm>
            <a:off x="2936081" y="3752212"/>
            <a:ext cx="2975988" cy="622414"/>
          </a:xfrm>
          <a:prstGeom prst="rect">
            <a:avLst/>
          </a:prstGeom>
          <a:noFill/>
        </p:spPr>
        <p:txBody>
          <a:bodyPr wrap="square" rtlCol="0">
            <a:spAutoFit/>
          </a:bodyPr>
          <a:lstStyle/>
          <a:p>
            <a:pPr algn="ctr">
              <a:lnSpc>
                <a:spcPts val="2000"/>
              </a:lnSpc>
            </a:pPr>
            <a:r>
              <a:rPr lang="en-GB" sz="2400" b="1" dirty="0">
                <a:solidFill>
                  <a:schemeClr val="bg1"/>
                </a:solidFill>
              </a:rPr>
              <a:t>Company &amp; specific account</a:t>
            </a:r>
            <a:endParaRPr lang="en-US" sz="2400" b="1" dirty="0">
              <a:solidFill>
                <a:schemeClr val="bg1"/>
              </a:solidFill>
            </a:endParaRPr>
          </a:p>
        </p:txBody>
      </p:sp>
    </p:spTree>
    <p:extLst>
      <p:ext uri="{BB962C8B-B14F-4D97-AF65-F5344CB8AC3E}">
        <p14:creationId xmlns:p14="http://schemas.microsoft.com/office/powerpoint/2010/main" val="427973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4ED6-6D2B-4B32-9D07-02675362AA71}"/>
              </a:ext>
            </a:extLst>
          </p:cNvPr>
          <p:cNvSpPr>
            <a:spLocks noGrp="1"/>
          </p:cNvSpPr>
          <p:nvPr>
            <p:ph type="title"/>
          </p:nvPr>
        </p:nvSpPr>
        <p:spPr/>
        <p:txBody>
          <a:bodyPr>
            <a:normAutofit fontScale="90000"/>
          </a:bodyPr>
          <a:lstStyle/>
          <a:p>
            <a:r>
              <a:rPr lang="en-US" dirty="0"/>
              <a:t>Strategic account plan review </a:t>
            </a:r>
            <a:r>
              <a:rPr lang="en-US" sz="1500" dirty="0"/>
              <a:t>(with or without the customer?)</a:t>
            </a:r>
            <a:endParaRPr lang="en-US" dirty="0"/>
          </a:p>
        </p:txBody>
      </p:sp>
      <p:sp>
        <p:nvSpPr>
          <p:cNvPr id="3" name="Content Placeholder 2">
            <a:extLst>
              <a:ext uri="{FF2B5EF4-FFF2-40B4-BE49-F238E27FC236}">
                <a16:creationId xmlns:a16="http://schemas.microsoft.com/office/drawing/2014/main" id="{85CD66B3-653F-4D9E-8060-6305B259E761}"/>
              </a:ext>
            </a:extLst>
          </p:cNvPr>
          <p:cNvSpPr>
            <a:spLocks noGrp="1"/>
          </p:cNvSpPr>
          <p:nvPr>
            <p:ph idx="1"/>
          </p:nvPr>
        </p:nvSpPr>
        <p:spPr/>
        <p:txBody>
          <a:bodyPr/>
          <a:lstStyle/>
          <a:p>
            <a:r>
              <a:rPr lang="en-US" dirty="0"/>
              <a:t>Establish a rhythm</a:t>
            </a:r>
          </a:p>
          <a:p>
            <a:pPr lvl="1"/>
            <a:r>
              <a:rPr lang="en-US" dirty="0"/>
              <a:t>Quarterly – operational, near term, issues, progress &amp; plan</a:t>
            </a:r>
          </a:p>
          <a:p>
            <a:pPr lvl="1"/>
            <a:r>
              <a:rPr lang="en-US" dirty="0"/>
              <a:t>Twice yearly – leading, co-creation review, best practice, ideation</a:t>
            </a:r>
          </a:p>
          <a:p>
            <a:pPr lvl="1"/>
            <a:r>
              <a:rPr lang="en-US" dirty="0"/>
              <a:t>Yearly – board to board, performance, strategic view, critical need</a:t>
            </a:r>
          </a:p>
          <a:p>
            <a:r>
              <a:rPr lang="en-US" dirty="0"/>
              <a:t>What should you review?</a:t>
            </a:r>
          </a:p>
          <a:p>
            <a:pPr lvl="1"/>
            <a:r>
              <a:rPr lang="en-US" dirty="0"/>
              <a:t>Value co-creation and delivery</a:t>
            </a:r>
          </a:p>
          <a:p>
            <a:pPr lvl="1"/>
            <a:r>
              <a:rPr lang="en-US" dirty="0"/>
              <a:t>Clarify the desired outcomes -&gt; operational improvement</a:t>
            </a:r>
          </a:p>
          <a:p>
            <a:pPr lvl="1"/>
            <a:r>
              <a:rPr lang="en-US" dirty="0"/>
              <a:t>Relationships</a:t>
            </a:r>
          </a:p>
          <a:p>
            <a:endParaRPr lang="en-US" dirty="0"/>
          </a:p>
          <a:p>
            <a:endParaRPr lang="en-US" dirty="0"/>
          </a:p>
        </p:txBody>
      </p:sp>
    </p:spTree>
    <p:extLst>
      <p:ext uri="{BB962C8B-B14F-4D97-AF65-F5344CB8AC3E}">
        <p14:creationId xmlns:p14="http://schemas.microsoft.com/office/powerpoint/2010/main" val="248435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87D0-BF7C-4964-AA6C-8FB2CED4B50A}"/>
              </a:ext>
            </a:extLst>
          </p:cNvPr>
          <p:cNvSpPr>
            <a:spLocks noGrp="1"/>
          </p:cNvSpPr>
          <p:nvPr>
            <p:ph type="title"/>
          </p:nvPr>
        </p:nvSpPr>
        <p:spPr/>
        <p:txBody>
          <a:bodyPr/>
          <a:lstStyle/>
          <a:p>
            <a:r>
              <a:rPr lang="en-US" dirty="0"/>
              <a:t>Poll</a:t>
            </a:r>
          </a:p>
        </p:txBody>
      </p:sp>
      <p:sp>
        <p:nvSpPr>
          <p:cNvPr id="3" name="Content Placeholder 2">
            <a:extLst>
              <a:ext uri="{FF2B5EF4-FFF2-40B4-BE49-F238E27FC236}">
                <a16:creationId xmlns:a16="http://schemas.microsoft.com/office/drawing/2014/main" id="{6CFA41A5-A366-4694-B58B-2C821C927369}"/>
              </a:ext>
            </a:extLst>
          </p:cNvPr>
          <p:cNvSpPr>
            <a:spLocks noGrp="1"/>
          </p:cNvSpPr>
          <p:nvPr>
            <p:ph idx="1"/>
          </p:nvPr>
        </p:nvSpPr>
        <p:spPr>
          <a:xfrm>
            <a:off x="628650" y="1631382"/>
            <a:ext cx="8090807" cy="3855017"/>
          </a:xfrm>
        </p:spPr>
        <p:txBody>
          <a:bodyPr>
            <a:normAutofit lnSpcReduction="10000"/>
          </a:bodyPr>
          <a:lstStyle/>
          <a:p>
            <a:pPr marL="0" indent="0">
              <a:buNone/>
            </a:pPr>
            <a:r>
              <a:rPr lang="en-GB" dirty="0"/>
              <a:t>According to a recent global CSO Insights Sales Enablement Optimization Study what %age said that ……. </a:t>
            </a:r>
          </a:p>
          <a:p>
            <a:pPr marL="0" indent="0">
              <a:buNone/>
            </a:pPr>
            <a:endParaRPr lang="en-GB" dirty="0"/>
          </a:p>
          <a:p>
            <a:pPr marL="0" indent="0">
              <a:buNone/>
            </a:pPr>
            <a:r>
              <a:rPr lang="en-GB" dirty="0"/>
              <a:t>…… salespeople are “encouraged” to develop strategic account plans</a:t>
            </a:r>
          </a:p>
          <a:p>
            <a:pPr lvl="1"/>
            <a:r>
              <a:rPr lang="en-US" dirty="0"/>
              <a:t>25%</a:t>
            </a:r>
          </a:p>
          <a:p>
            <a:pPr lvl="1"/>
            <a:r>
              <a:rPr lang="en-US" dirty="0"/>
              <a:t>33%</a:t>
            </a:r>
          </a:p>
          <a:p>
            <a:pPr lvl="1"/>
            <a:r>
              <a:rPr lang="en-US" dirty="0"/>
              <a:t>50%</a:t>
            </a:r>
          </a:p>
          <a:p>
            <a:pPr lvl="1"/>
            <a:r>
              <a:rPr lang="en-US" dirty="0"/>
              <a:t>66%</a:t>
            </a:r>
          </a:p>
          <a:p>
            <a:pPr lvl="1"/>
            <a:r>
              <a:rPr lang="en-US" dirty="0"/>
              <a:t>75%</a:t>
            </a:r>
            <a:endParaRPr lang="en-GB" dirty="0"/>
          </a:p>
          <a:p>
            <a:pPr marL="0" indent="0">
              <a:buNone/>
            </a:pPr>
            <a:endParaRPr lang="en-US" dirty="0"/>
          </a:p>
          <a:p>
            <a:endParaRPr lang="en-GB" dirty="0"/>
          </a:p>
          <a:p>
            <a:endParaRPr lang="en-US" dirty="0"/>
          </a:p>
        </p:txBody>
      </p:sp>
    </p:spTree>
    <p:extLst>
      <p:ext uri="{BB962C8B-B14F-4D97-AF65-F5344CB8AC3E}">
        <p14:creationId xmlns:p14="http://schemas.microsoft.com/office/powerpoint/2010/main" val="2462304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31D3-82B2-4690-8DAD-93CC7D184EE4}"/>
              </a:ext>
            </a:extLst>
          </p:cNvPr>
          <p:cNvSpPr>
            <a:spLocks noGrp="1"/>
          </p:cNvSpPr>
          <p:nvPr>
            <p:ph type="title"/>
          </p:nvPr>
        </p:nvSpPr>
        <p:spPr/>
        <p:txBody>
          <a:bodyPr/>
          <a:lstStyle/>
          <a:p>
            <a:r>
              <a:rPr lang="en-US" dirty="0"/>
              <a:t>A few thoughts …..</a:t>
            </a:r>
          </a:p>
        </p:txBody>
      </p:sp>
      <p:sp>
        <p:nvSpPr>
          <p:cNvPr id="3" name="Content Placeholder 2">
            <a:extLst>
              <a:ext uri="{FF2B5EF4-FFF2-40B4-BE49-F238E27FC236}">
                <a16:creationId xmlns:a16="http://schemas.microsoft.com/office/drawing/2014/main" id="{D8B2DA16-321D-4513-A28B-6687C01F2396}"/>
              </a:ext>
            </a:extLst>
          </p:cNvPr>
          <p:cNvSpPr>
            <a:spLocks noGrp="1"/>
          </p:cNvSpPr>
          <p:nvPr>
            <p:ph idx="1"/>
          </p:nvPr>
        </p:nvSpPr>
        <p:spPr/>
        <p:txBody>
          <a:bodyPr>
            <a:normAutofit fontScale="92500" lnSpcReduction="20000"/>
          </a:bodyPr>
          <a:lstStyle/>
          <a:p>
            <a:pPr marL="0" indent="0">
              <a:buNone/>
            </a:pPr>
            <a:r>
              <a:rPr lang="en-GB" dirty="0"/>
              <a:t>According to a recent global CSO Insights Sales Enablement Optimization Study:</a:t>
            </a:r>
          </a:p>
          <a:p>
            <a:pPr marL="0" indent="0">
              <a:buNone/>
            </a:pPr>
            <a:r>
              <a:rPr lang="en-GB" dirty="0"/>
              <a:t>Of those studied …..</a:t>
            </a:r>
          </a:p>
          <a:p>
            <a:r>
              <a:rPr lang="en-GB" dirty="0"/>
              <a:t>10.4% said that strategic account planning wasn’t relevant to them and therefore they wouldn’t do it </a:t>
            </a:r>
          </a:p>
          <a:p>
            <a:r>
              <a:rPr lang="en-GB" dirty="0"/>
              <a:t>24.8% said that account planning is left up to each sales professional </a:t>
            </a:r>
          </a:p>
          <a:p>
            <a:r>
              <a:rPr lang="en-GB" dirty="0"/>
              <a:t>33.1% said the sales professionals are required to develop strategic account plans</a:t>
            </a:r>
          </a:p>
          <a:p>
            <a:r>
              <a:rPr lang="en-GB" b="1" i="1" dirty="0"/>
              <a:t>31.7% said that salespeople are “encouraged” to develop strategic account plans</a:t>
            </a:r>
          </a:p>
          <a:p>
            <a:pPr marL="0" indent="0">
              <a:buNone/>
            </a:pPr>
            <a:r>
              <a:rPr lang="en-GB" b="1" dirty="0"/>
              <a:t>Conclusion - Over 50% of sales professionals don’t take advantage of account planning to map out how they pursue their strategic accounts </a:t>
            </a:r>
            <a:endParaRPr lang="en-US" b="1" dirty="0"/>
          </a:p>
        </p:txBody>
      </p:sp>
      <p:sp>
        <p:nvSpPr>
          <p:cNvPr id="4" name="TextBox 3">
            <a:extLst>
              <a:ext uri="{FF2B5EF4-FFF2-40B4-BE49-F238E27FC236}">
                <a16:creationId xmlns:a16="http://schemas.microsoft.com/office/drawing/2014/main" id="{C4188A3F-AB7F-44BE-91C2-A1E66642C683}"/>
              </a:ext>
            </a:extLst>
          </p:cNvPr>
          <p:cNvSpPr txBox="1"/>
          <p:nvPr/>
        </p:nvSpPr>
        <p:spPr>
          <a:xfrm>
            <a:off x="329105" y="6103080"/>
            <a:ext cx="7886700" cy="369332"/>
          </a:xfrm>
          <a:prstGeom prst="rect">
            <a:avLst/>
          </a:prstGeom>
          <a:noFill/>
        </p:spPr>
        <p:txBody>
          <a:bodyPr wrap="square" rtlCol="0">
            <a:spAutoFit/>
          </a:bodyPr>
          <a:lstStyle/>
          <a:p>
            <a:r>
              <a:rPr lang="en-GB" sz="900" dirty="0"/>
              <a:t>*Frank Dale CEO &amp; Co-Founder Open View Partners, 5 Important Elements For Strategic Account Planning Sessions, OV blog, March 26, 2018</a:t>
            </a:r>
          </a:p>
          <a:p>
            <a:r>
              <a:rPr lang="en-US" sz="900" dirty="0">
                <a:hlinkClick r:id="rId2"/>
              </a:rPr>
              <a:t>https://openviewpartners.com/blog/strategic-account-planning/#.XuyxETd8DIW</a:t>
            </a:r>
            <a:r>
              <a:rPr lang="en-US" sz="900" dirty="0"/>
              <a:t> </a:t>
            </a:r>
          </a:p>
        </p:txBody>
      </p:sp>
    </p:spTree>
    <p:extLst>
      <p:ext uri="{BB962C8B-B14F-4D97-AF65-F5344CB8AC3E}">
        <p14:creationId xmlns:p14="http://schemas.microsoft.com/office/powerpoint/2010/main" val="4085806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EA091-B29C-482F-8591-200BEEF1D38B}"/>
              </a:ext>
            </a:extLst>
          </p:cNvPr>
          <p:cNvSpPr>
            <a:spLocks noGrp="1"/>
          </p:cNvSpPr>
          <p:nvPr>
            <p:ph type="title"/>
          </p:nvPr>
        </p:nvSpPr>
        <p:spPr/>
        <p:txBody>
          <a:bodyPr/>
          <a:lstStyle/>
          <a:p>
            <a:r>
              <a:rPr lang="en-US" dirty="0"/>
              <a:t>Why are they so often poor?</a:t>
            </a:r>
          </a:p>
        </p:txBody>
      </p:sp>
      <p:sp>
        <p:nvSpPr>
          <p:cNvPr id="3" name="Content Placeholder 2">
            <a:extLst>
              <a:ext uri="{FF2B5EF4-FFF2-40B4-BE49-F238E27FC236}">
                <a16:creationId xmlns:a16="http://schemas.microsoft.com/office/drawing/2014/main" id="{4D65D344-08B4-4781-818B-C3204D4B7999}"/>
              </a:ext>
            </a:extLst>
          </p:cNvPr>
          <p:cNvSpPr>
            <a:spLocks noGrp="1"/>
          </p:cNvSpPr>
          <p:nvPr>
            <p:ph idx="1"/>
          </p:nvPr>
        </p:nvSpPr>
        <p:spPr>
          <a:xfrm>
            <a:off x="457200" y="1600200"/>
            <a:ext cx="7759700" cy="4525963"/>
          </a:xfrm>
        </p:spPr>
        <p:txBody>
          <a:bodyPr>
            <a:normAutofit lnSpcReduction="10000"/>
          </a:bodyPr>
          <a:lstStyle/>
          <a:p>
            <a:r>
              <a:rPr lang="en-US" dirty="0"/>
              <a:t>Skill - </a:t>
            </a:r>
            <a:r>
              <a:rPr lang="en-GB" dirty="0"/>
              <a:t>the ability to do something well; expertise</a:t>
            </a:r>
            <a:endParaRPr lang="en-US" dirty="0"/>
          </a:p>
          <a:p>
            <a:r>
              <a:rPr lang="en-US" dirty="0"/>
              <a:t>Knowledge - </a:t>
            </a:r>
            <a:r>
              <a:rPr lang="en-GB" dirty="0"/>
              <a:t>the theoretical or practical understanding of a subject</a:t>
            </a:r>
            <a:endParaRPr lang="en-US" dirty="0"/>
          </a:p>
          <a:p>
            <a:r>
              <a:rPr lang="en-US" dirty="0"/>
              <a:t>Attitude - </a:t>
            </a:r>
            <a:r>
              <a:rPr lang="en-GB" dirty="0"/>
              <a:t>a settled way of thinking or feeling about someone or something</a:t>
            </a:r>
          </a:p>
          <a:p>
            <a:endParaRPr lang="en-GB" dirty="0"/>
          </a:p>
          <a:p>
            <a:r>
              <a:rPr lang="en-GB" dirty="0"/>
              <a:t>Lack vision of a ‘future state’</a:t>
            </a:r>
          </a:p>
          <a:p>
            <a:r>
              <a:rPr lang="en-GB" dirty="0"/>
              <a:t>Internally focused</a:t>
            </a:r>
          </a:p>
          <a:p>
            <a:r>
              <a:rPr lang="en-GB" dirty="0"/>
              <a:t>Lack collaboration</a:t>
            </a:r>
          </a:p>
          <a:p>
            <a:r>
              <a:rPr lang="en-GB" dirty="0"/>
              <a:t>Creativity limited</a:t>
            </a:r>
          </a:p>
          <a:p>
            <a:r>
              <a:rPr lang="en-GB" dirty="0"/>
              <a:t>Revenue AND margin</a:t>
            </a:r>
          </a:p>
          <a:p>
            <a:endParaRPr lang="en-US" dirty="0"/>
          </a:p>
        </p:txBody>
      </p:sp>
      <p:sp>
        <p:nvSpPr>
          <p:cNvPr id="4" name="TextBox 3">
            <a:extLst>
              <a:ext uri="{FF2B5EF4-FFF2-40B4-BE49-F238E27FC236}">
                <a16:creationId xmlns:a16="http://schemas.microsoft.com/office/drawing/2014/main" id="{CFD306D8-12D8-4F4C-AB0E-E9CE907F2E71}"/>
              </a:ext>
            </a:extLst>
          </p:cNvPr>
          <p:cNvSpPr txBox="1"/>
          <p:nvPr/>
        </p:nvSpPr>
        <p:spPr>
          <a:xfrm>
            <a:off x="4606476" y="3863181"/>
            <a:ext cx="3356753" cy="2062103"/>
          </a:xfrm>
          <a:prstGeom prst="rect">
            <a:avLst/>
          </a:prstGeom>
          <a:noFill/>
        </p:spPr>
        <p:txBody>
          <a:bodyPr wrap="none" rtlCol="0">
            <a:spAutoFit/>
          </a:bodyPr>
          <a:lstStyle/>
          <a:p>
            <a:pPr marL="342000" indent="-342000">
              <a:lnSpc>
                <a:spcPct val="90000"/>
              </a:lnSpc>
              <a:spcBef>
                <a:spcPts val="576"/>
              </a:spcBef>
              <a:buFont typeface="Arial" panose="020B0604020202020204" pitchFamily="34" charset="0"/>
              <a:buChar char="•"/>
            </a:pPr>
            <a:r>
              <a:rPr lang="en-US" sz="2400" dirty="0"/>
              <a:t>Too complicated</a:t>
            </a:r>
          </a:p>
          <a:p>
            <a:pPr marL="342000" indent="-342000">
              <a:lnSpc>
                <a:spcPct val="90000"/>
              </a:lnSpc>
              <a:spcBef>
                <a:spcPts val="576"/>
              </a:spcBef>
              <a:buFont typeface="Arial" panose="020B0604020202020204" pitchFamily="34" charset="0"/>
              <a:buChar char="•"/>
            </a:pPr>
            <a:r>
              <a:rPr lang="en-US" sz="2400" dirty="0"/>
              <a:t>A ‘one-off’</a:t>
            </a:r>
          </a:p>
          <a:p>
            <a:pPr marL="342000" indent="-342000">
              <a:lnSpc>
                <a:spcPct val="90000"/>
              </a:lnSpc>
              <a:spcBef>
                <a:spcPts val="576"/>
              </a:spcBef>
              <a:buFont typeface="Arial" panose="020B0604020202020204" pitchFamily="34" charset="0"/>
              <a:buChar char="•"/>
            </a:pPr>
            <a:r>
              <a:rPr lang="en-US" sz="2400" dirty="0"/>
              <a:t>Too operational</a:t>
            </a:r>
          </a:p>
          <a:p>
            <a:pPr marL="342000" indent="-342000">
              <a:lnSpc>
                <a:spcPct val="90000"/>
              </a:lnSpc>
              <a:spcBef>
                <a:spcPts val="576"/>
              </a:spcBef>
              <a:buFont typeface="Arial" panose="020B0604020202020204" pitchFamily="34" charset="0"/>
              <a:buChar char="•"/>
            </a:pPr>
            <a:r>
              <a:rPr lang="en-US" sz="2400" dirty="0"/>
              <a:t>Focused on self</a:t>
            </a:r>
          </a:p>
          <a:p>
            <a:pPr marL="342000" indent="-342000">
              <a:lnSpc>
                <a:spcPct val="90000"/>
              </a:lnSpc>
              <a:spcBef>
                <a:spcPts val="576"/>
              </a:spcBef>
              <a:buFont typeface="Arial" panose="020B0604020202020204" pitchFamily="34" charset="0"/>
              <a:buChar char="•"/>
            </a:pPr>
            <a:r>
              <a:rPr lang="en-US" sz="2400" dirty="0"/>
              <a:t>No Value Proposition!!</a:t>
            </a:r>
          </a:p>
        </p:txBody>
      </p:sp>
    </p:spTree>
    <p:extLst>
      <p:ext uri="{BB962C8B-B14F-4D97-AF65-F5344CB8AC3E}">
        <p14:creationId xmlns:p14="http://schemas.microsoft.com/office/powerpoint/2010/main" val="82683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035B-D08A-4705-977F-6B54DB399739}"/>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5015D7FC-03EE-4CCA-8874-D2BCE3211431}"/>
              </a:ext>
            </a:extLst>
          </p:cNvPr>
          <p:cNvSpPr>
            <a:spLocks noGrp="1"/>
          </p:cNvSpPr>
          <p:nvPr>
            <p:ph idx="1"/>
          </p:nvPr>
        </p:nvSpPr>
        <p:spPr/>
        <p:txBody>
          <a:bodyPr>
            <a:normAutofit/>
          </a:bodyPr>
          <a:lstStyle/>
          <a:p>
            <a:pPr>
              <a:spcBef>
                <a:spcPts val="1200"/>
              </a:spcBef>
            </a:pPr>
            <a:r>
              <a:rPr lang="en-GB" sz="2000" dirty="0"/>
              <a:t>Surely the amount of busines delivered by a key account demands a plan?</a:t>
            </a:r>
          </a:p>
          <a:p>
            <a:pPr>
              <a:spcBef>
                <a:spcPts val="1200"/>
              </a:spcBef>
            </a:pPr>
            <a:r>
              <a:rPr lang="en-GB" sz="2000" dirty="0"/>
              <a:t>How do you know where you are going if you don’t have a plan?</a:t>
            </a:r>
          </a:p>
          <a:p>
            <a:pPr>
              <a:spcBef>
                <a:spcPts val="1200"/>
              </a:spcBef>
            </a:pPr>
            <a:r>
              <a:rPr lang="en-GB" sz="2000" dirty="0"/>
              <a:t>How does anyone know where you are going if you don’t have a plan? Customer? Senior management? Delivery functions?</a:t>
            </a:r>
          </a:p>
          <a:p>
            <a:pPr>
              <a:spcBef>
                <a:spcPts val="1200"/>
              </a:spcBef>
            </a:pPr>
            <a:r>
              <a:rPr lang="en-GB" sz="2000" dirty="0"/>
              <a:t>Do </a:t>
            </a:r>
            <a:r>
              <a:rPr lang="en-GB" sz="2000" u="sng" dirty="0"/>
              <a:t>you</a:t>
            </a:r>
            <a:r>
              <a:rPr lang="en-GB" sz="2000" dirty="0"/>
              <a:t> believe in your plan?</a:t>
            </a:r>
          </a:p>
          <a:p>
            <a:pPr>
              <a:spcBef>
                <a:spcPts val="1200"/>
              </a:spcBef>
            </a:pPr>
            <a:r>
              <a:rPr lang="en-GB" sz="2000" dirty="0"/>
              <a:t>Does everyone involved know what’s in your plan?</a:t>
            </a:r>
            <a:endParaRPr lang="en-US" sz="2000" dirty="0"/>
          </a:p>
        </p:txBody>
      </p:sp>
    </p:spTree>
    <p:extLst>
      <p:ext uri="{BB962C8B-B14F-4D97-AF65-F5344CB8AC3E}">
        <p14:creationId xmlns:p14="http://schemas.microsoft.com/office/powerpoint/2010/main" val="2002597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035B-D08A-4705-977F-6B54DB399739}"/>
              </a:ext>
            </a:extLst>
          </p:cNvPr>
          <p:cNvSpPr>
            <a:spLocks noGrp="1"/>
          </p:cNvSpPr>
          <p:nvPr>
            <p:ph type="title"/>
          </p:nvPr>
        </p:nvSpPr>
        <p:spPr/>
        <p:txBody>
          <a:bodyPr/>
          <a:lstStyle/>
          <a:p>
            <a:r>
              <a:rPr lang="en-US" dirty="0"/>
              <a:t>Next webinar</a:t>
            </a:r>
          </a:p>
        </p:txBody>
      </p:sp>
      <p:sp>
        <p:nvSpPr>
          <p:cNvPr id="3" name="Content Placeholder 2">
            <a:extLst>
              <a:ext uri="{FF2B5EF4-FFF2-40B4-BE49-F238E27FC236}">
                <a16:creationId xmlns:a16="http://schemas.microsoft.com/office/drawing/2014/main" id="{5015D7FC-03EE-4CCA-8874-D2BCE3211431}"/>
              </a:ext>
            </a:extLst>
          </p:cNvPr>
          <p:cNvSpPr>
            <a:spLocks noGrp="1"/>
          </p:cNvSpPr>
          <p:nvPr>
            <p:ph idx="1"/>
          </p:nvPr>
        </p:nvSpPr>
        <p:spPr>
          <a:xfrm>
            <a:off x="457200" y="1435100"/>
            <a:ext cx="8229600" cy="4525963"/>
          </a:xfrm>
        </p:spPr>
        <p:txBody>
          <a:bodyPr>
            <a:normAutofit lnSpcReduction="10000"/>
          </a:bodyPr>
          <a:lstStyle/>
          <a:p>
            <a:pPr marL="0" indent="0">
              <a:spcBef>
                <a:spcPts val="1200"/>
              </a:spcBef>
              <a:buNone/>
            </a:pPr>
            <a:r>
              <a:rPr lang="en-GB" dirty="0"/>
              <a:t>Summer break until September</a:t>
            </a:r>
          </a:p>
          <a:p>
            <a:pPr>
              <a:spcBef>
                <a:spcPts val="1200"/>
              </a:spcBef>
            </a:pPr>
            <a:endParaRPr lang="en-GB" dirty="0"/>
          </a:p>
          <a:p>
            <a:pPr marL="0" indent="0">
              <a:spcBef>
                <a:spcPts val="1200"/>
              </a:spcBef>
              <a:buNone/>
            </a:pPr>
            <a:r>
              <a:rPr lang="en-GB" b="1" dirty="0">
                <a:solidFill>
                  <a:schemeClr val="accent6">
                    <a:lumMod val="75000"/>
                  </a:schemeClr>
                </a:solidFill>
              </a:rPr>
              <a:t>Friday 4</a:t>
            </a:r>
            <a:r>
              <a:rPr lang="en-GB" b="1" baseline="30000" dirty="0">
                <a:solidFill>
                  <a:schemeClr val="accent6">
                    <a:lumMod val="75000"/>
                  </a:schemeClr>
                </a:solidFill>
              </a:rPr>
              <a:t>th</a:t>
            </a:r>
            <a:r>
              <a:rPr lang="en-GB" b="1" dirty="0">
                <a:solidFill>
                  <a:schemeClr val="accent6">
                    <a:lumMod val="75000"/>
                  </a:schemeClr>
                </a:solidFill>
              </a:rPr>
              <a:t> September</a:t>
            </a:r>
          </a:p>
          <a:p>
            <a:pPr>
              <a:spcBef>
                <a:spcPts val="1200"/>
              </a:spcBef>
            </a:pPr>
            <a:r>
              <a:rPr lang="en-GB" dirty="0"/>
              <a:t>Leading in a virtual workspace</a:t>
            </a:r>
            <a:endParaRPr lang="en-US" dirty="0">
              <a:latin typeface="Cambria" panose="02040503050406030204" pitchFamily="18" charset="0"/>
              <a:ea typeface="MS Mincho" panose="02020609040205080304" pitchFamily="49" charset="-128"/>
              <a:cs typeface="Times New Roman" panose="02020603050405020304" pitchFamily="18" charset="0"/>
            </a:endParaRPr>
          </a:p>
          <a:p>
            <a:pPr>
              <a:spcBef>
                <a:spcPts val="1200"/>
              </a:spcBef>
            </a:pPr>
            <a:r>
              <a:rPr lang="en-GB" dirty="0"/>
              <a:t>Dr Colin Hughes, Technological University Dublin</a:t>
            </a:r>
          </a:p>
          <a:p>
            <a:pPr>
              <a:spcBef>
                <a:spcPts val="1200"/>
              </a:spcBef>
            </a:pPr>
            <a:endParaRPr lang="en-GB" dirty="0"/>
          </a:p>
          <a:p>
            <a:pPr marL="0" indent="0">
              <a:spcBef>
                <a:spcPts val="1200"/>
              </a:spcBef>
              <a:buNone/>
            </a:pPr>
            <a:r>
              <a:rPr lang="en-GB" b="1" dirty="0">
                <a:solidFill>
                  <a:schemeClr val="accent6">
                    <a:lumMod val="75000"/>
                  </a:schemeClr>
                </a:solidFill>
              </a:rPr>
              <a:t>To follow:</a:t>
            </a:r>
          </a:p>
          <a:p>
            <a:pPr>
              <a:spcBef>
                <a:spcPts val="1200"/>
              </a:spcBef>
            </a:pPr>
            <a:r>
              <a:rPr lang="en-GB" dirty="0">
                <a:effectLst/>
                <a:latin typeface="Calibri" panose="020F0502020204030204" pitchFamily="34" charset="0"/>
                <a:ea typeface="MS Mincho" panose="02020609040205080304" pitchFamily="49" charset="-128"/>
              </a:rPr>
              <a:t>Sharing customer knowledge - a total organisational approach</a:t>
            </a:r>
          </a:p>
          <a:p>
            <a:pPr>
              <a:spcBef>
                <a:spcPts val="1200"/>
              </a:spcBef>
            </a:pPr>
            <a:r>
              <a:rPr lang="en-GB" dirty="0"/>
              <a:t>Jeremey Campbell &amp; Steve Dolan, </a:t>
            </a:r>
            <a:r>
              <a:rPr lang="en-GB" dirty="0" err="1"/>
              <a:t>Emcor</a:t>
            </a:r>
            <a:endParaRPr lang="en-GB" dirty="0"/>
          </a:p>
          <a:p>
            <a:pPr>
              <a:spcBef>
                <a:spcPts val="1200"/>
              </a:spcBef>
            </a:pP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pPr>
              <a:spcBef>
                <a:spcPts val="1200"/>
              </a:spcBef>
            </a:pP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pPr>
              <a:spcBef>
                <a:spcPts val="1200"/>
              </a:spcBef>
            </a:pPr>
            <a:endParaRPr lang="en-US" dirty="0"/>
          </a:p>
        </p:txBody>
      </p:sp>
      <p:sp>
        <p:nvSpPr>
          <p:cNvPr id="5" name="Explosion: 14 Points 4">
            <a:extLst>
              <a:ext uri="{FF2B5EF4-FFF2-40B4-BE49-F238E27FC236}">
                <a16:creationId xmlns:a16="http://schemas.microsoft.com/office/drawing/2014/main" id="{FDB4AB74-F13C-4E10-ACCC-B3188B11B1E6}"/>
              </a:ext>
            </a:extLst>
          </p:cNvPr>
          <p:cNvSpPr/>
          <p:nvPr/>
        </p:nvSpPr>
        <p:spPr>
          <a:xfrm rot="1149759">
            <a:off x="4785631" y="1175284"/>
            <a:ext cx="1971843" cy="1634490"/>
          </a:xfrm>
          <a:prstGeom prst="irregularSeal2">
            <a:avLst/>
          </a:prstGeom>
          <a:solidFill>
            <a:srgbClr val="FFC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a:t>30̊̊⁰</a:t>
            </a:r>
            <a:endParaRPr lang="en-US" sz="2400" b="1" dirty="0"/>
          </a:p>
        </p:txBody>
      </p:sp>
    </p:spTree>
    <p:extLst>
      <p:ext uri="{BB962C8B-B14F-4D97-AF65-F5344CB8AC3E}">
        <p14:creationId xmlns:p14="http://schemas.microsoft.com/office/powerpoint/2010/main" val="555034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14948</TotalTime>
  <Words>1856</Words>
  <Application>Microsoft Office PowerPoint</Application>
  <PresentationFormat>On-screen Show (4:3)</PresentationFormat>
  <Paragraphs>326</Paragraphs>
  <Slides>27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 Black</vt:lpstr>
      <vt:lpstr>Calibri</vt:lpstr>
      <vt:lpstr>Cambria</vt:lpstr>
      <vt:lpstr>Verdana</vt:lpstr>
      <vt:lpstr>Office Theme</vt:lpstr>
      <vt:lpstr>Practicalities of strategic                                     account planning</vt:lpstr>
      <vt:lpstr>What’s on the agenda today?</vt:lpstr>
      <vt:lpstr>Poll</vt:lpstr>
      <vt:lpstr>A few thoughts …..</vt:lpstr>
      <vt:lpstr>Three little words</vt:lpstr>
      <vt:lpstr>Poll</vt:lpstr>
      <vt:lpstr>A few thoughts …..</vt:lpstr>
      <vt:lpstr>Expectations</vt:lpstr>
      <vt:lpstr>Poll</vt:lpstr>
      <vt:lpstr>A few thoughts …..</vt:lpstr>
      <vt:lpstr>Critical importance of the plan</vt:lpstr>
      <vt:lpstr>Securing resources</vt:lpstr>
      <vt:lpstr>The elements of the plan</vt:lpstr>
      <vt:lpstr>Five key features of a value proposition</vt:lpstr>
      <vt:lpstr>The objective: strategic account plans</vt:lpstr>
      <vt:lpstr>Creating and using a strategy scorecard</vt:lpstr>
      <vt:lpstr>Measurement basics</vt:lpstr>
      <vt:lpstr>Why measure? Purpose</vt:lpstr>
      <vt:lpstr>Who cares?</vt:lpstr>
      <vt:lpstr>Balance metrics between inputs and outcomes</vt:lpstr>
      <vt:lpstr>3-way balanced plan metrics</vt:lpstr>
      <vt:lpstr>Strategic account plan review (with or without the customer?)</vt:lpstr>
      <vt:lpstr>Poll</vt:lpstr>
      <vt:lpstr>A few thoughts …..</vt:lpstr>
      <vt:lpstr>Why are they so often poor?</vt:lpstr>
      <vt:lpstr>Final thoughts</vt:lpstr>
      <vt:lpstr>Next webinar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Wilson</dc:creator>
  <cp:lastModifiedBy>Peter Woodburn</cp:lastModifiedBy>
  <cp:revision>293</cp:revision>
  <cp:lastPrinted>2020-02-29T12:49:13Z</cp:lastPrinted>
  <dcterms:created xsi:type="dcterms:W3CDTF">2015-10-13T08:03:43Z</dcterms:created>
  <dcterms:modified xsi:type="dcterms:W3CDTF">2020-06-29T15:35:27Z</dcterms:modified>
</cp:coreProperties>
</file>